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89" r:id="rId4"/>
    <p:sldId id="290" r:id="rId5"/>
    <p:sldId id="291" r:id="rId6"/>
    <p:sldId id="292" r:id="rId7"/>
    <p:sldId id="293" r:id="rId8"/>
    <p:sldId id="294" r:id="rId9"/>
    <p:sldId id="258" r:id="rId10"/>
    <p:sldId id="272" r:id="rId11"/>
    <p:sldId id="273" r:id="rId12"/>
    <p:sldId id="274" r:id="rId13"/>
    <p:sldId id="275" r:id="rId14"/>
    <p:sldId id="316" r:id="rId15"/>
    <p:sldId id="278" r:id="rId16"/>
    <p:sldId id="311" r:id="rId17"/>
    <p:sldId id="312" r:id="rId18"/>
    <p:sldId id="313" r:id="rId19"/>
    <p:sldId id="314" r:id="rId20"/>
    <p:sldId id="315" r:id="rId21"/>
    <p:sldId id="279" r:id="rId22"/>
    <p:sldId id="280" r:id="rId23"/>
    <p:sldId id="281" r:id="rId24"/>
    <p:sldId id="282" r:id="rId25"/>
    <p:sldId id="283" r:id="rId26"/>
    <p:sldId id="286" r:id="rId27"/>
    <p:sldId id="287" r:id="rId28"/>
    <p:sldId id="288" r:id="rId29"/>
    <p:sldId id="284" r:id="rId30"/>
    <p:sldId id="285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-1440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1411C-2EB2-4736-A041-7B4C8B86B5BF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27EC8-B2DA-4D49-94D8-60693EC4A46B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5D252-C387-4BA9-B780-A0D4D9EDA2D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EC7A27-D02F-4782-BA9D-0320AC4F3BB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C2F1BE-E1A8-44BD-ABF2-A4C1B0C4840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DAB2CE-1C6A-49A7-A48B-12D2AA6D19D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8E7AD8-D9EA-40C7-9560-D1864E4D405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ACDF069-B97B-40F6-9877-EEC2F604B116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B2D44-3B01-4C50-8482-239431B7C47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C59151-87F8-4672-B63F-234D3C16D17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DBA14-339A-44F9-B432-C9B41510293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D81B89-8E14-4EDE-9A90-146B075DF32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18151F-DE86-40F3-B37D-1A336ECE576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2099E8-47B6-4CE7-BEB7-B66702F0BF6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954B4E-47F5-4AD3-89AB-FA54FE57578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737D9A-63B6-405A-9EBA-6EFEBFA8899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A63572FD-1165-4B13-837E-C9DBDDC272E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Relationship Id="rId9" Type="http://schemas.openxmlformats.org/officeDocument/2006/relationships/oleObject" Target="../embeddings/oleObject19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www.accurate-automation.com/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22.bin"/><Relationship Id="rId4" Type="http://schemas.openxmlformats.org/officeDocument/2006/relationships/oleObject" Target="../embeddings/oleObject2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ru.wikipedia.org/wiki/%D0%A4%D0%B0%D0%B9%D0%BB:Schema_simple_algorithme_genetique_ru.png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s://ru.wikipedia.org/wiki/%D0%A4%D0%B0%D0%B9%D0%BB:NOT_gate_RU.svg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ru.wikipedia.org/wiki/%D0%A4%D0%B0%D0%B9%D0%BB:NOR_gate_RU.svg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ru.wikipedia.org/wiki/%D0%A4%D0%B0%D0%B9%D0%BB:AND_gate_RU.sv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A4%D0%B0%D0%B9%D0%BB:Fractal_tree.png" TargetMode="External"/><Relationship Id="rId3" Type="http://schemas.openxmlformats.org/officeDocument/2006/relationships/image" Target="../media/image45.jpeg"/><Relationship Id="rId7" Type="http://schemas.openxmlformats.org/officeDocument/2006/relationships/image" Target="../media/image47.jpeg"/><Relationship Id="rId2" Type="http://schemas.openxmlformats.org/officeDocument/2006/relationships/hyperlink" Target="https://ru.wikipedia.org/wiki/%D0%A4%D0%B0%D0%B9%D0%BB:Mandel_zoom_00_mandelbrot_set.jpg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ru.wikipedia.org/wiki/%D0%A4%D0%B0%D0%B9%D0%BB:Julia_set_(highres_01).jpg" TargetMode="External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hyperlink" Target="https://ru.wikipedia.org/wiki/%D0%A4%D0%B0%D0%B9%D0%BB:Koch_curve_construction.svg" TargetMode="External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A%D0%BB%D0%B0%D1%81%D1%81_NP" TargetMode="External"/><Relationship Id="rId2" Type="http://schemas.openxmlformats.org/officeDocument/2006/relationships/hyperlink" Target="https://ru.wikipedia.org/wiki/%D0%9A%D0%BB%D0%B0%D1%81%D1%81_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%D0%9D%D0%B5%D0%B4%D0%B5%D1%82%D0%B5%D1%80%D0%BC%D0%B8%D0%BD%D0%B8%D1%80%D0%BE%D0%B2%D0%B0%D0%BD%D0%BD%D0%B0%D1%8F_%D0%BC%D0%B0%D1%88%D0%B8%D0%BD%D0%B0_%D0%A2%D1%8C%D1%8E%D1%80%D0%B8%D0%BD%D0%B3%D0%B0" TargetMode="External"/><Relationship Id="rId4" Type="http://schemas.openxmlformats.org/officeDocument/2006/relationships/hyperlink" Target="https://ru.wikipedia.org/wiki/%D0%9C%D0%B0%D1%88%D0%B8%D0%BD%D0%B0_%D0%A2%D1%8C%D1%8E%D1%80%D0%B8%D0%BD%D0%B3%D0%B0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288" y="260350"/>
            <a:ext cx="8497887" cy="1512888"/>
          </a:xfrm>
        </p:spPr>
        <p:txBody>
          <a:bodyPr/>
          <a:lstStyle/>
          <a:p>
            <a:pPr eaLnBrk="1" hangingPunct="1"/>
            <a:r>
              <a:rPr lang="ru-RU" sz="4000" b="1" smtClean="0"/>
              <a:t>Информатика </a:t>
            </a:r>
            <a:r>
              <a:rPr lang="ru-RU" sz="4000" b="1" i="1" smtClean="0"/>
              <a:t/>
            </a:r>
            <a:br>
              <a:rPr lang="ru-RU" sz="4000" b="1" i="1" smtClean="0"/>
            </a:br>
            <a:r>
              <a:rPr lang="ru-RU" sz="4000" b="1" smtClean="0"/>
              <a:t>Предмет информатики </a:t>
            </a:r>
            <a:br>
              <a:rPr lang="ru-RU" sz="4000" b="1" smtClean="0"/>
            </a:br>
            <a:endParaRPr lang="ru-RU" sz="4000" b="1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844675"/>
            <a:ext cx="7993062" cy="4392613"/>
          </a:xfrm>
        </p:spPr>
        <p:txBody>
          <a:bodyPr/>
          <a:lstStyle/>
          <a:p>
            <a:pPr marL="609600" indent="-609600" algn="just" eaLnBrk="1" hangingPunct="1">
              <a:lnSpc>
                <a:spcPct val="80000"/>
              </a:lnSpc>
            </a:pPr>
            <a:r>
              <a:rPr lang="ru-RU" sz="2400" dirty="0" smtClean="0"/>
              <a:t>Современную информатику рассматривают</a:t>
            </a:r>
            <a:r>
              <a:rPr lang="en-US" sz="2400" dirty="0" smtClean="0"/>
              <a:t> </a:t>
            </a:r>
            <a:r>
              <a:rPr lang="ru-RU" sz="2400" dirty="0" smtClean="0"/>
              <a:t>как: </a:t>
            </a:r>
          </a:p>
          <a:p>
            <a:pPr marL="609600" indent="-609600" algn="just" eaLnBrk="1" hangingPunct="1">
              <a:lnSpc>
                <a:spcPct val="80000"/>
              </a:lnSpc>
              <a:buFontTx/>
              <a:buAutoNum type="arabicParenR"/>
            </a:pPr>
            <a:r>
              <a:rPr lang="ru-RU" sz="2400" b="1" dirty="0" smtClean="0"/>
              <a:t>фундаментальную естественную междисциплинарную науку</a:t>
            </a:r>
            <a:r>
              <a:rPr lang="ru-RU" sz="2400" dirty="0" smtClean="0"/>
              <a:t> 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ru-RU" sz="2400" dirty="0" smtClean="0"/>
              <a:t>научная методология разработки информационного обеспечения процессов управления материальными объектами и интеллектуальными процессами любой природы 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ru-RU" sz="2400" b="1" dirty="0" smtClean="0"/>
              <a:t>2) прикладную дисциплину</a:t>
            </a:r>
            <a:r>
              <a:rPr lang="ru-RU" sz="2400" dirty="0" smtClean="0"/>
              <a:t> 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ru-RU" sz="2400" dirty="0" smtClean="0"/>
              <a:t>Создание технологий и устройств обработки и передачи информации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ru-RU" sz="2400" b="1" dirty="0" smtClean="0"/>
              <a:t>3) Отрасль промышленного производства</a:t>
            </a:r>
            <a:r>
              <a:rPr lang="ru-RU" sz="2400" dirty="0" smtClean="0"/>
              <a:t> 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ru-RU" sz="2400" dirty="0" smtClean="0"/>
              <a:t>Потребить, создать и т.д. информацию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45D252-C387-4BA9-B780-A0D4D9EDA2DE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ChangeArrowheads="1"/>
          </p:cNvSpPr>
          <p:nvPr/>
        </p:nvSpPr>
        <p:spPr bwMode="auto">
          <a:xfrm>
            <a:off x="3419475" y="404813"/>
            <a:ext cx="1633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ru-RU" b="1"/>
              <a:t>Кибернетика</a:t>
            </a:r>
          </a:p>
        </p:txBody>
      </p:sp>
      <p:sp>
        <p:nvSpPr>
          <p:cNvPr id="11267" name="Rectangle 5"/>
          <p:cNvSpPr>
            <a:spLocks noChangeArrowheads="1"/>
          </p:cNvSpPr>
          <p:nvPr/>
        </p:nvSpPr>
        <p:spPr bwMode="auto">
          <a:xfrm>
            <a:off x="0" y="908050"/>
            <a:ext cx="45720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dirty="0"/>
          </a:p>
          <a:p>
            <a:r>
              <a:rPr lang="ru-RU" dirty="0"/>
              <a:t>    Теория передачи сигналов</a:t>
            </a:r>
          </a:p>
          <a:p>
            <a:r>
              <a:rPr lang="ru-RU" dirty="0"/>
              <a:t>    Теория управления</a:t>
            </a:r>
          </a:p>
          <a:p>
            <a:r>
              <a:rPr lang="ru-RU" dirty="0"/>
              <a:t>    Теория автоматов</a:t>
            </a:r>
          </a:p>
          <a:p>
            <a:r>
              <a:rPr lang="ru-RU" dirty="0"/>
              <a:t>    Теория принятия решений</a:t>
            </a:r>
          </a:p>
          <a:p>
            <a:r>
              <a:rPr lang="ru-RU" dirty="0"/>
              <a:t>    Синергетика</a:t>
            </a:r>
          </a:p>
          <a:p>
            <a:r>
              <a:rPr lang="ru-RU" dirty="0"/>
              <a:t>    Теория алгоритмов</a:t>
            </a:r>
          </a:p>
          <a:p>
            <a:r>
              <a:rPr lang="ru-RU" dirty="0"/>
              <a:t>    Распознавание образов</a:t>
            </a:r>
          </a:p>
          <a:p>
            <a:r>
              <a:rPr lang="ru-RU" dirty="0"/>
              <a:t>    Теория оптимального управления</a:t>
            </a:r>
          </a:p>
          <a:p>
            <a:r>
              <a:rPr lang="ru-RU" dirty="0"/>
              <a:t>    Теория обучающихся систем</a:t>
            </a:r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4572000" y="1052513"/>
            <a:ext cx="4572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dirty="0"/>
          </a:p>
          <a:p>
            <a:r>
              <a:rPr lang="ru-RU" dirty="0"/>
              <a:t>    Искусственный интеллект</a:t>
            </a:r>
          </a:p>
          <a:p>
            <a:r>
              <a:rPr lang="ru-RU" dirty="0"/>
              <a:t>    Кибернетика второго </a:t>
            </a:r>
            <a:r>
              <a:rPr lang="ru-RU" dirty="0" smtClean="0"/>
              <a:t>порядка</a:t>
            </a:r>
          </a:p>
          <a:p>
            <a:r>
              <a:rPr lang="ru-RU" dirty="0"/>
              <a:t> </a:t>
            </a:r>
            <a:r>
              <a:rPr lang="ru-RU" dirty="0" smtClean="0"/>
              <a:t>   </a:t>
            </a:r>
            <a:r>
              <a:rPr lang="ru-RU" dirty="0" err="1" smtClean="0"/>
              <a:t>Метакибернетика</a:t>
            </a:r>
            <a:endParaRPr lang="ru-RU" dirty="0"/>
          </a:p>
          <a:p>
            <a:r>
              <a:rPr lang="ru-RU" dirty="0"/>
              <a:t>    Компьютерное зрение</a:t>
            </a:r>
          </a:p>
          <a:p>
            <a:r>
              <a:rPr lang="ru-RU" dirty="0"/>
              <a:t>    Системы управления</a:t>
            </a:r>
          </a:p>
          <a:p>
            <a:r>
              <a:rPr lang="ru-RU" dirty="0"/>
              <a:t>    </a:t>
            </a:r>
            <a:r>
              <a:rPr lang="ru-RU" dirty="0" err="1"/>
              <a:t>Эмерджентность</a:t>
            </a:r>
            <a:endParaRPr lang="ru-RU" dirty="0"/>
          </a:p>
          <a:p>
            <a:r>
              <a:rPr lang="ru-RU" dirty="0"/>
              <a:t>    Обучающиеся организации</a:t>
            </a:r>
          </a:p>
          <a:p>
            <a:r>
              <a:rPr lang="ru-RU" dirty="0"/>
              <a:t>    Новая кибернетика</a:t>
            </a:r>
          </a:p>
          <a:p>
            <a:r>
              <a:rPr lang="ru-RU" dirty="0"/>
              <a:t>    Теория общения</a:t>
            </a:r>
          </a:p>
        </p:txBody>
      </p:sp>
      <p:sp>
        <p:nvSpPr>
          <p:cNvPr id="11269" name="Rectangle 7"/>
          <p:cNvSpPr>
            <a:spLocks noChangeArrowheads="1"/>
          </p:cNvSpPr>
          <p:nvPr/>
        </p:nvSpPr>
        <p:spPr bwMode="auto">
          <a:xfrm>
            <a:off x="2484438" y="3789363"/>
            <a:ext cx="45720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/>
          </a:p>
          <a:p>
            <a:r>
              <a:rPr lang="ru-RU"/>
              <a:t>    Биоинженерия</a:t>
            </a:r>
          </a:p>
          <a:p>
            <a:r>
              <a:rPr lang="ru-RU"/>
              <a:t>    Биологическая кибернетика</a:t>
            </a:r>
          </a:p>
          <a:p>
            <a:r>
              <a:rPr lang="ru-RU"/>
              <a:t>    Биоинформатика</a:t>
            </a:r>
          </a:p>
          <a:p>
            <a:r>
              <a:rPr lang="ru-RU"/>
              <a:t>    Бионика</a:t>
            </a:r>
          </a:p>
          <a:p>
            <a:r>
              <a:rPr lang="ru-RU"/>
              <a:t>    Медицинская кибернетика</a:t>
            </a:r>
          </a:p>
          <a:p>
            <a:r>
              <a:rPr lang="ru-RU"/>
              <a:t>    Нейрокибернетика</a:t>
            </a:r>
          </a:p>
          <a:p>
            <a:r>
              <a:rPr lang="ru-RU"/>
              <a:t>    Гомеостаз</a:t>
            </a:r>
          </a:p>
          <a:p>
            <a:r>
              <a:rPr lang="ru-RU"/>
              <a:t>    Синтетическая биология</a:t>
            </a:r>
          </a:p>
          <a:p>
            <a:r>
              <a:rPr lang="ru-RU"/>
              <a:t>    Системная биология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2099E8-47B6-4CE7-BEB7-B66702F0BF68}" type="slidenum">
              <a:rPr lang="ru-RU" smtClean="0"/>
              <a:pPr>
                <a:defRPr/>
              </a:pPr>
              <a:t>10</a:t>
            </a:fld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437"/>
          </a:xfrm>
        </p:spPr>
        <p:txBody>
          <a:bodyPr/>
          <a:lstStyle/>
          <a:p>
            <a:pPr eaLnBrk="1" hangingPunct="1"/>
            <a:r>
              <a:rPr lang="ru-RU" sz="3200" smtClean="0"/>
              <a:t>Нейронные сети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2311400" y="3760788"/>
          <a:ext cx="330200" cy="203200"/>
        </p:xfrm>
        <a:graphic>
          <a:graphicData uri="http://schemas.openxmlformats.org/presentationml/2006/ole">
            <p:oleObj spid="_x0000_s1026" name="Формула" r:id="rId3" imgW="330120" imgH="203040" progId="Equation.3">
              <p:embed/>
            </p:oleObj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6516688" y="4365625"/>
          <a:ext cx="1944687" cy="590550"/>
        </p:xfrm>
        <a:graphic>
          <a:graphicData uri="http://schemas.openxmlformats.org/presentationml/2006/ole">
            <p:oleObj spid="_x0000_s1027" name="Формула" r:id="rId4" imgW="1600200" imgH="482600" progId="Equation.3">
              <p:embed/>
            </p:oleObj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2735263" y="1233488"/>
          <a:ext cx="2449512" cy="635000"/>
        </p:xfrm>
        <a:graphic>
          <a:graphicData uri="http://schemas.openxmlformats.org/presentationml/2006/ole">
            <p:oleObj spid="_x0000_s1028" name="Формула" r:id="rId5" imgW="1916868" imgH="495085" progId="Equation.3">
              <p:embed/>
            </p:oleObj>
          </a:graphicData>
        </a:graphic>
      </p:graphicFrame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4716463" y="4437063"/>
          <a:ext cx="381000" cy="228600"/>
        </p:xfrm>
        <a:graphic>
          <a:graphicData uri="http://schemas.openxmlformats.org/presentationml/2006/ole">
            <p:oleObj spid="_x0000_s1029" name="Формула" r:id="rId6" imgW="381000" imgH="228600" progId="Equation.3">
              <p:embed/>
            </p:oleObj>
          </a:graphicData>
        </a:graphic>
      </p:graphicFrame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5148263" y="3860800"/>
          <a:ext cx="2160587" cy="1495425"/>
        </p:xfrm>
        <a:graphic>
          <a:graphicData uri="http://schemas.openxmlformats.org/presentationml/2006/ole">
            <p:oleObj spid="_x0000_s1030" name="Graph" r:id="rId7" imgW="4432320" imgH="3098880" progId="Origin50.Graph">
              <p:embed/>
            </p:oleObj>
          </a:graphicData>
        </a:graphic>
      </p:graphicFrame>
      <p:sp>
        <p:nvSpPr>
          <p:cNvPr id="1034" name="Rectangle 8"/>
          <p:cNvSpPr>
            <a:spLocks noChangeArrowheads="1"/>
          </p:cNvSpPr>
          <p:nvPr/>
        </p:nvSpPr>
        <p:spPr bwMode="auto">
          <a:xfrm>
            <a:off x="0" y="41624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031" name="Object 7"/>
          <p:cNvGraphicFramePr>
            <a:graphicFrameLocks noChangeAspect="1"/>
          </p:cNvGraphicFramePr>
          <p:nvPr/>
        </p:nvGraphicFramePr>
        <p:xfrm>
          <a:off x="6156325" y="5300663"/>
          <a:ext cx="152400" cy="190500"/>
        </p:xfrm>
        <a:graphic>
          <a:graphicData uri="http://schemas.openxmlformats.org/presentationml/2006/ole">
            <p:oleObj spid="_x0000_s1031" name="Формула" r:id="rId8" imgW="152334" imgH="190417" progId="Equation.3">
              <p:embed/>
            </p:oleObj>
          </a:graphicData>
        </a:graphic>
      </p:graphicFrame>
      <p:sp>
        <p:nvSpPr>
          <p:cNvPr id="1035" name="Rectangle 10"/>
          <p:cNvSpPr>
            <a:spLocks noChangeArrowheads="1"/>
          </p:cNvSpPr>
          <p:nvPr/>
        </p:nvSpPr>
        <p:spPr bwMode="auto">
          <a:xfrm>
            <a:off x="0" y="2686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032" name="Object 8"/>
          <p:cNvGraphicFramePr>
            <a:graphicFrameLocks noChangeAspect="1"/>
          </p:cNvGraphicFramePr>
          <p:nvPr/>
        </p:nvGraphicFramePr>
        <p:xfrm>
          <a:off x="755650" y="3933825"/>
          <a:ext cx="2232025" cy="1425575"/>
        </p:xfrm>
        <a:graphic>
          <a:graphicData uri="http://schemas.openxmlformats.org/presentationml/2006/ole">
            <p:oleObj spid="_x0000_s1032" name="Graph" r:id="rId9" imgW="4488480" imgH="3098880" progId="Origin50.Graph">
              <p:embed/>
            </p:oleObj>
          </a:graphicData>
        </a:graphic>
      </p:graphicFrame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4716463" y="5589588"/>
            <a:ext cx="41052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/>
            <a:r>
              <a:rPr lang="ru-RU"/>
              <a:t>Сигмовидная функция активации</a:t>
            </a: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395288" y="5589588"/>
            <a:ext cx="41052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/>
            <a:r>
              <a:rPr lang="ru-RU"/>
              <a:t>Пороговая функция активации</a:t>
            </a:r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4067175" y="2155825"/>
            <a:ext cx="360363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ru-RU" sz="1200"/>
              <a:t> </a:t>
            </a:r>
            <a:r>
              <a:rPr lang="ru-RU" sz="1400" i="1"/>
              <a:t>y</a:t>
            </a:r>
            <a:endParaRPr lang="ru-RU"/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947738" y="1677988"/>
            <a:ext cx="374650" cy="238125"/>
          </a:xfrm>
          <a:prstGeom prst="rect">
            <a:avLst/>
          </a:prstGeom>
          <a:noFill/>
          <a:ln w="9525">
            <a:solidFill>
              <a:srgbClr val="00FFFF"/>
            </a:solidFill>
            <a:miter lim="800000"/>
            <a:headEnd/>
            <a:tailEnd/>
          </a:ln>
        </p:spPr>
        <p:txBody>
          <a:bodyPr lIns="72000" tIns="0" rIns="72000" bIns="0"/>
          <a:lstStyle/>
          <a:p>
            <a:r>
              <a:rPr lang="ru-RU" sz="1400" i="1"/>
              <a:t>w</a:t>
            </a:r>
            <a:r>
              <a:rPr lang="ru-RU" sz="1400" i="1" baseline="-25000"/>
              <a:t>1</a:t>
            </a:r>
            <a:endParaRPr lang="ru-RU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947738" y="2036763"/>
            <a:ext cx="374650" cy="239712"/>
          </a:xfrm>
          <a:prstGeom prst="rect">
            <a:avLst/>
          </a:prstGeom>
          <a:noFill/>
          <a:ln w="9525">
            <a:solidFill>
              <a:srgbClr val="00FFFF"/>
            </a:solidFill>
            <a:miter lim="800000"/>
            <a:headEnd/>
            <a:tailEnd/>
          </a:ln>
        </p:spPr>
        <p:txBody>
          <a:bodyPr lIns="72000" tIns="0" rIns="72000" bIns="0"/>
          <a:lstStyle/>
          <a:p>
            <a:r>
              <a:rPr lang="ru-RU" sz="1400" i="1"/>
              <a:t>w</a:t>
            </a:r>
            <a:r>
              <a:rPr lang="ru-RU" sz="1400" i="1" baseline="-25000"/>
              <a:t>2</a:t>
            </a:r>
          </a:p>
          <a:p>
            <a:endParaRPr lang="ru-RU"/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947738" y="2755900"/>
            <a:ext cx="377825" cy="241300"/>
          </a:xfrm>
          <a:prstGeom prst="rect">
            <a:avLst/>
          </a:prstGeom>
          <a:noFill/>
          <a:ln w="9525">
            <a:solidFill>
              <a:srgbClr val="00FFFF"/>
            </a:solidFill>
            <a:miter lim="800000"/>
            <a:headEnd/>
            <a:tailEnd/>
          </a:ln>
        </p:spPr>
        <p:txBody>
          <a:bodyPr lIns="54000" tIns="0" bIns="0"/>
          <a:lstStyle/>
          <a:p>
            <a:r>
              <a:rPr lang="ru-RU" sz="1400" i="1"/>
              <a:t>w</a:t>
            </a:r>
            <a:r>
              <a:rPr lang="en-US" sz="1400" i="1" baseline="-25000"/>
              <a:t>n</a:t>
            </a:r>
            <a:endParaRPr lang="ru-RU"/>
          </a:p>
        </p:txBody>
      </p:sp>
      <p:sp>
        <p:nvSpPr>
          <p:cNvPr id="1042" name="Line 18"/>
          <p:cNvSpPr>
            <a:spLocks noChangeShapeType="1"/>
          </p:cNvSpPr>
          <p:nvPr/>
        </p:nvSpPr>
        <p:spPr bwMode="auto">
          <a:xfrm>
            <a:off x="1322388" y="1797050"/>
            <a:ext cx="623887" cy="0"/>
          </a:xfrm>
          <a:prstGeom prst="line">
            <a:avLst/>
          </a:prstGeom>
          <a:noFill/>
          <a:ln w="9525">
            <a:solidFill>
              <a:srgbClr val="00FF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43" name="Line 19"/>
          <p:cNvSpPr>
            <a:spLocks noChangeShapeType="1"/>
          </p:cNvSpPr>
          <p:nvPr/>
        </p:nvSpPr>
        <p:spPr bwMode="auto">
          <a:xfrm>
            <a:off x="1322388" y="2155825"/>
            <a:ext cx="623887" cy="1588"/>
          </a:xfrm>
          <a:prstGeom prst="line">
            <a:avLst/>
          </a:prstGeom>
          <a:noFill/>
          <a:ln w="9525">
            <a:solidFill>
              <a:srgbClr val="00FF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1322388" y="2876550"/>
            <a:ext cx="623887" cy="0"/>
          </a:xfrm>
          <a:prstGeom prst="line">
            <a:avLst/>
          </a:prstGeom>
          <a:noFill/>
          <a:ln w="9525">
            <a:solidFill>
              <a:srgbClr val="00FF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45" name="Line 21"/>
          <p:cNvSpPr>
            <a:spLocks noChangeShapeType="1"/>
          </p:cNvSpPr>
          <p:nvPr/>
        </p:nvSpPr>
        <p:spPr bwMode="auto">
          <a:xfrm>
            <a:off x="323850" y="2155825"/>
            <a:ext cx="622300" cy="3175"/>
          </a:xfrm>
          <a:prstGeom prst="line">
            <a:avLst/>
          </a:prstGeom>
          <a:noFill/>
          <a:ln w="9525">
            <a:solidFill>
              <a:srgbClr val="00FF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46" name="Line 22"/>
          <p:cNvSpPr>
            <a:spLocks noChangeShapeType="1"/>
          </p:cNvSpPr>
          <p:nvPr/>
        </p:nvSpPr>
        <p:spPr bwMode="auto">
          <a:xfrm>
            <a:off x="323850" y="2876550"/>
            <a:ext cx="622300" cy="1588"/>
          </a:xfrm>
          <a:prstGeom prst="line">
            <a:avLst/>
          </a:prstGeom>
          <a:noFill/>
          <a:ln w="9525">
            <a:solidFill>
              <a:srgbClr val="00FF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47" name="Rectangle 23"/>
          <p:cNvSpPr>
            <a:spLocks noChangeArrowheads="1"/>
          </p:cNvSpPr>
          <p:nvPr/>
        </p:nvSpPr>
        <p:spPr bwMode="auto">
          <a:xfrm>
            <a:off x="1946275" y="1677988"/>
            <a:ext cx="500063" cy="1316037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rgbClr val="005E76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FFFF"/>
            </a:solidFill>
            <a:miter lim="800000"/>
            <a:headEnd/>
            <a:tailEnd/>
          </a:ln>
        </p:spPr>
        <p:txBody>
          <a:bodyPr/>
          <a:lstStyle/>
          <a:p>
            <a:r>
              <a:rPr lang="ru-RU" sz="2600"/>
              <a:t> </a:t>
            </a:r>
          </a:p>
          <a:p>
            <a:r>
              <a:rPr lang="ru-RU"/>
              <a:t> </a:t>
            </a:r>
            <a:r>
              <a:rPr lang="ru-RU" sz="2000"/>
              <a:t>∑</a:t>
            </a:r>
            <a:endParaRPr lang="ru-RU"/>
          </a:p>
        </p:txBody>
      </p:sp>
      <p:sp>
        <p:nvSpPr>
          <p:cNvPr id="1048" name="Line 24"/>
          <p:cNvSpPr>
            <a:spLocks noChangeShapeType="1"/>
          </p:cNvSpPr>
          <p:nvPr/>
        </p:nvSpPr>
        <p:spPr bwMode="auto">
          <a:xfrm>
            <a:off x="2446338" y="2276475"/>
            <a:ext cx="622300" cy="0"/>
          </a:xfrm>
          <a:prstGeom prst="line">
            <a:avLst/>
          </a:prstGeom>
          <a:noFill/>
          <a:ln w="9525">
            <a:solidFill>
              <a:srgbClr val="00FF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3097" name="Rectangle 25"/>
          <p:cNvSpPr>
            <a:spLocks noChangeArrowheads="1"/>
          </p:cNvSpPr>
          <p:nvPr/>
        </p:nvSpPr>
        <p:spPr bwMode="auto">
          <a:xfrm>
            <a:off x="3068638" y="1916113"/>
            <a:ext cx="374650" cy="71913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FFFF"/>
            </a:solidFill>
            <a:miter lim="800000"/>
            <a:headEnd/>
            <a:tailEnd/>
          </a:ln>
        </p:spPr>
        <p:txBody>
          <a:bodyPr lIns="0" tIns="212400" rIns="0" bIns="154800"/>
          <a:lstStyle/>
          <a:p>
            <a:pPr algn="ctr">
              <a:defRPr/>
            </a:pPr>
            <a:r>
              <a:rPr lang="ru-RU" sz="1200" i="1">
                <a:latin typeface="Times New Roman" pitchFamily="18" charset="0"/>
                <a:cs typeface="Arial" charset="0"/>
              </a:rPr>
              <a:t>ф</a:t>
            </a:r>
            <a:r>
              <a:rPr lang="en-US" sz="1200" i="1">
                <a:latin typeface="Times New Roman" pitchFamily="18" charset="0"/>
                <a:cs typeface="Arial" charset="0"/>
              </a:rPr>
              <a:t>(g)</a:t>
            </a:r>
            <a:endParaRPr lang="el-GR" sz="1200" i="1">
              <a:latin typeface="Times New Roman" pitchFamily="18" charset="0"/>
              <a:cs typeface="Arial" charset="0"/>
            </a:endParaRPr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>
            <a:off x="3443288" y="2276475"/>
            <a:ext cx="623887" cy="0"/>
          </a:xfrm>
          <a:prstGeom prst="line">
            <a:avLst/>
          </a:prstGeom>
          <a:noFill/>
          <a:ln w="9525">
            <a:solidFill>
              <a:srgbClr val="00FF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51" name="Rectangle 27"/>
          <p:cNvSpPr>
            <a:spLocks noChangeArrowheads="1"/>
          </p:cNvSpPr>
          <p:nvPr/>
        </p:nvSpPr>
        <p:spPr bwMode="auto">
          <a:xfrm>
            <a:off x="447675" y="1557338"/>
            <a:ext cx="254000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ru-RU" sz="1200"/>
              <a:t> </a:t>
            </a:r>
            <a:r>
              <a:rPr lang="ru-RU" sz="1400" i="1"/>
              <a:t>x</a:t>
            </a:r>
            <a:r>
              <a:rPr lang="ru-RU" sz="1400" i="1" baseline="-25000"/>
              <a:t>1</a:t>
            </a:r>
            <a:endParaRPr lang="ru-RU"/>
          </a:p>
        </p:txBody>
      </p:sp>
      <p:sp>
        <p:nvSpPr>
          <p:cNvPr id="1052" name="Line 28"/>
          <p:cNvSpPr>
            <a:spLocks noChangeShapeType="1"/>
          </p:cNvSpPr>
          <p:nvPr/>
        </p:nvSpPr>
        <p:spPr bwMode="auto">
          <a:xfrm>
            <a:off x="323850" y="1797050"/>
            <a:ext cx="623888" cy="1588"/>
          </a:xfrm>
          <a:prstGeom prst="line">
            <a:avLst/>
          </a:prstGeom>
          <a:noFill/>
          <a:ln w="9525">
            <a:solidFill>
              <a:srgbClr val="00FF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auto">
          <a:xfrm>
            <a:off x="447675" y="1916113"/>
            <a:ext cx="254000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ru-RU" sz="1200"/>
              <a:t> </a:t>
            </a:r>
            <a:r>
              <a:rPr lang="ru-RU" sz="1400" i="1"/>
              <a:t>x</a:t>
            </a:r>
            <a:r>
              <a:rPr lang="ru-RU" sz="1400" i="1" baseline="-25000"/>
              <a:t>2</a:t>
            </a:r>
            <a:endParaRPr lang="ru-RU"/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auto">
          <a:xfrm>
            <a:off x="447675" y="2635250"/>
            <a:ext cx="2540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ru-RU" sz="1200"/>
              <a:t> </a:t>
            </a:r>
            <a:r>
              <a:rPr lang="ru-RU" sz="1400" i="1"/>
              <a:t>x</a:t>
            </a:r>
            <a:r>
              <a:rPr lang="ru-RU" sz="1400" i="1" baseline="-25000"/>
              <a:t>n</a:t>
            </a:r>
            <a:endParaRPr lang="ru-RU"/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auto">
          <a:xfrm>
            <a:off x="1447800" y="1557338"/>
            <a:ext cx="37465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ru-RU"/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auto">
          <a:xfrm>
            <a:off x="1447800" y="1916113"/>
            <a:ext cx="3730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ru-RU" sz="1200"/>
              <a:t> </a:t>
            </a:r>
            <a:endParaRPr lang="ru-RU"/>
          </a:p>
        </p:txBody>
      </p:sp>
      <p:sp>
        <p:nvSpPr>
          <p:cNvPr id="1057" name="Rectangle 33"/>
          <p:cNvSpPr>
            <a:spLocks noChangeArrowheads="1"/>
          </p:cNvSpPr>
          <p:nvPr/>
        </p:nvSpPr>
        <p:spPr bwMode="auto">
          <a:xfrm>
            <a:off x="1447800" y="2635250"/>
            <a:ext cx="373063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ru-RU"/>
          </a:p>
        </p:txBody>
      </p:sp>
      <p:sp>
        <p:nvSpPr>
          <p:cNvPr id="1058" name="Rectangle 34"/>
          <p:cNvSpPr>
            <a:spLocks noChangeArrowheads="1"/>
          </p:cNvSpPr>
          <p:nvPr/>
        </p:nvSpPr>
        <p:spPr bwMode="auto">
          <a:xfrm>
            <a:off x="755650" y="1196975"/>
            <a:ext cx="10080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/>
            <a:r>
              <a:rPr lang="ru-RU"/>
              <a:t>Нейрон</a:t>
            </a:r>
          </a:p>
        </p:txBody>
      </p:sp>
      <p:sp>
        <p:nvSpPr>
          <p:cNvPr id="1059" name="Rectangle 35"/>
          <p:cNvSpPr>
            <a:spLocks noChangeArrowheads="1"/>
          </p:cNvSpPr>
          <p:nvPr/>
        </p:nvSpPr>
        <p:spPr bwMode="auto">
          <a:xfrm>
            <a:off x="2592388" y="2565400"/>
            <a:ext cx="17287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/>
            <a:r>
              <a:rPr lang="ru-RU" sz="1200"/>
              <a:t> Функция активации</a:t>
            </a:r>
            <a:r>
              <a:rPr lang="ru-RU"/>
              <a:t> </a:t>
            </a:r>
          </a:p>
        </p:txBody>
      </p:sp>
      <p:sp>
        <p:nvSpPr>
          <p:cNvPr id="1060" name="Rectangle 36"/>
          <p:cNvSpPr>
            <a:spLocks noChangeArrowheads="1"/>
          </p:cNvSpPr>
          <p:nvPr/>
        </p:nvSpPr>
        <p:spPr bwMode="auto">
          <a:xfrm>
            <a:off x="323850" y="2997200"/>
            <a:ext cx="1296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/>
            <a:r>
              <a:rPr lang="en-US" sz="1200"/>
              <a:t>w - </a:t>
            </a:r>
            <a:r>
              <a:rPr lang="ru-RU" sz="1200"/>
              <a:t> весовые коэффициенты</a:t>
            </a:r>
          </a:p>
        </p:txBody>
      </p:sp>
      <p:sp>
        <p:nvSpPr>
          <p:cNvPr id="1061" name="Line 37"/>
          <p:cNvSpPr>
            <a:spLocks noChangeShapeType="1"/>
          </p:cNvSpPr>
          <p:nvPr/>
        </p:nvSpPr>
        <p:spPr bwMode="auto">
          <a:xfrm>
            <a:off x="2195513" y="1125538"/>
            <a:ext cx="0" cy="574675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62" name="Rectangle 38"/>
          <p:cNvSpPr>
            <a:spLocks noChangeArrowheads="1"/>
          </p:cNvSpPr>
          <p:nvPr/>
        </p:nvSpPr>
        <p:spPr bwMode="auto">
          <a:xfrm>
            <a:off x="2268538" y="1196975"/>
            <a:ext cx="3603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w</a:t>
            </a:r>
            <a:r>
              <a:rPr lang="en-US" sz="1400" baseline="-25000"/>
              <a:t>0</a:t>
            </a:r>
            <a:endParaRPr lang="ru-RU" sz="1400"/>
          </a:p>
        </p:txBody>
      </p:sp>
      <p:grpSp>
        <p:nvGrpSpPr>
          <p:cNvPr id="1063" name="Group 39"/>
          <p:cNvGrpSpPr>
            <a:grpSpLocks/>
          </p:cNvGrpSpPr>
          <p:nvPr/>
        </p:nvGrpSpPr>
        <p:grpSpPr bwMode="auto">
          <a:xfrm>
            <a:off x="5364163" y="1592263"/>
            <a:ext cx="2987675" cy="1655762"/>
            <a:chOff x="3470" y="981"/>
            <a:chExt cx="1882" cy="1043"/>
          </a:xfrm>
        </p:grpSpPr>
        <p:grpSp>
          <p:nvGrpSpPr>
            <p:cNvPr id="1064" name="Group 40"/>
            <p:cNvGrpSpPr>
              <a:grpSpLocks/>
            </p:cNvGrpSpPr>
            <p:nvPr/>
          </p:nvGrpSpPr>
          <p:grpSpPr bwMode="auto">
            <a:xfrm>
              <a:off x="4377" y="981"/>
              <a:ext cx="227" cy="1043"/>
              <a:chOff x="3833" y="981"/>
              <a:chExt cx="227" cy="1043"/>
            </a:xfrm>
          </p:grpSpPr>
          <p:sp>
            <p:nvSpPr>
              <p:cNvPr id="1103" name="Oval 41"/>
              <p:cNvSpPr>
                <a:spLocks noChangeArrowheads="1"/>
              </p:cNvSpPr>
              <p:nvPr/>
            </p:nvSpPr>
            <p:spPr bwMode="auto">
              <a:xfrm>
                <a:off x="3833" y="981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FFFF"/>
                  </a:gs>
                  <a:gs pos="100000">
                    <a:srgbClr val="006F6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104" name="Oval 42"/>
              <p:cNvSpPr>
                <a:spLocks noChangeArrowheads="1"/>
              </p:cNvSpPr>
              <p:nvPr/>
            </p:nvSpPr>
            <p:spPr bwMode="auto">
              <a:xfrm>
                <a:off x="3833" y="138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FFFF"/>
                  </a:gs>
                  <a:gs pos="100000">
                    <a:srgbClr val="006F6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105" name="Oval 43"/>
              <p:cNvSpPr>
                <a:spLocks noChangeArrowheads="1"/>
              </p:cNvSpPr>
              <p:nvPr/>
            </p:nvSpPr>
            <p:spPr bwMode="auto">
              <a:xfrm>
                <a:off x="3833" y="1797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FFFF"/>
                  </a:gs>
                  <a:gs pos="100000">
                    <a:srgbClr val="006F6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1065" name="Group 44"/>
            <p:cNvGrpSpPr>
              <a:grpSpLocks/>
            </p:cNvGrpSpPr>
            <p:nvPr/>
          </p:nvGrpSpPr>
          <p:grpSpPr bwMode="auto">
            <a:xfrm>
              <a:off x="4967" y="981"/>
              <a:ext cx="227" cy="1043"/>
              <a:chOff x="3833" y="981"/>
              <a:chExt cx="227" cy="1043"/>
            </a:xfrm>
          </p:grpSpPr>
          <p:sp>
            <p:nvSpPr>
              <p:cNvPr id="1100" name="Oval 45"/>
              <p:cNvSpPr>
                <a:spLocks noChangeArrowheads="1"/>
              </p:cNvSpPr>
              <p:nvPr/>
            </p:nvSpPr>
            <p:spPr bwMode="auto">
              <a:xfrm>
                <a:off x="3833" y="981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FFFF"/>
                  </a:gs>
                  <a:gs pos="100000">
                    <a:srgbClr val="006F6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101" name="Oval 46"/>
              <p:cNvSpPr>
                <a:spLocks noChangeArrowheads="1"/>
              </p:cNvSpPr>
              <p:nvPr/>
            </p:nvSpPr>
            <p:spPr bwMode="auto">
              <a:xfrm>
                <a:off x="3833" y="138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FFFF"/>
                  </a:gs>
                  <a:gs pos="100000">
                    <a:srgbClr val="006F6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102" name="Oval 47"/>
              <p:cNvSpPr>
                <a:spLocks noChangeArrowheads="1"/>
              </p:cNvSpPr>
              <p:nvPr/>
            </p:nvSpPr>
            <p:spPr bwMode="auto">
              <a:xfrm>
                <a:off x="3833" y="1797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FFFF"/>
                  </a:gs>
                  <a:gs pos="100000">
                    <a:srgbClr val="006F6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1066" name="Group 48"/>
            <p:cNvGrpSpPr>
              <a:grpSpLocks/>
            </p:cNvGrpSpPr>
            <p:nvPr/>
          </p:nvGrpSpPr>
          <p:grpSpPr bwMode="auto">
            <a:xfrm>
              <a:off x="3788" y="981"/>
              <a:ext cx="227" cy="1043"/>
              <a:chOff x="3833" y="981"/>
              <a:chExt cx="227" cy="1043"/>
            </a:xfrm>
          </p:grpSpPr>
          <p:sp>
            <p:nvSpPr>
              <p:cNvPr id="1097" name="Oval 49"/>
              <p:cNvSpPr>
                <a:spLocks noChangeArrowheads="1"/>
              </p:cNvSpPr>
              <p:nvPr/>
            </p:nvSpPr>
            <p:spPr bwMode="auto">
              <a:xfrm>
                <a:off x="3833" y="981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FFFF"/>
                  </a:gs>
                  <a:gs pos="100000">
                    <a:srgbClr val="006F6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98" name="Oval 50"/>
              <p:cNvSpPr>
                <a:spLocks noChangeArrowheads="1"/>
              </p:cNvSpPr>
              <p:nvPr/>
            </p:nvSpPr>
            <p:spPr bwMode="auto">
              <a:xfrm>
                <a:off x="3833" y="138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FFFF"/>
                  </a:gs>
                  <a:gs pos="100000">
                    <a:srgbClr val="006F6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099" name="Oval 51"/>
              <p:cNvSpPr>
                <a:spLocks noChangeArrowheads="1"/>
              </p:cNvSpPr>
              <p:nvPr/>
            </p:nvSpPr>
            <p:spPr bwMode="auto">
              <a:xfrm>
                <a:off x="3833" y="1797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FFFF"/>
                  </a:gs>
                  <a:gs pos="100000">
                    <a:srgbClr val="006F6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1067" name="Group 52"/>
            <p:cNvGrpSpPr>
              <a:grpSpLocks/>
            </p:cNvGrpSpPr>
            <p:nvPr/>
          </p:nvGrpSpPr>
          <p:grpSpPr bwMode="auto">
            <a:xfrm>
              <a:off x="3470" y="1094"/>
              <a:ext cx="317" cy="817"/>
              <a:chOff x="3470" y="1094"/>
              <a:chExt cx="317" cy="817"/>
            </a:xfrm>
          </p:grpSpPr>
          <p:sp>
            <p:nvSpPr>
              <p:cNvPr id="1094" name="Line 53"/>
              <p:cNvSpPr>
                <a:spLocks noChangeShapeType="1"/>
              </p:cNvSpPr>
              <p:nvPr/>
            </p:nvSpPr>
            <p:spPr bwMode="auto">
              <a:xfrm>
                <a:off x="3470" y="1094"/>
                <a:ext cx="317" cy="0"/>
              </a:xfrm>
              <a:prstGeom prst="line">
                <a:avLst/>
              </a:prstGeom>
              <a:noFill/>
              <a:ln w="44450">
                <a:solidFill>
                  <a:srgbClr val="C0C0C0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5" name="Line 54"/>
              <p:cNvSpPr>
                <a:spLocks noChangeShapeType="1"/>
              </p:cNvSpPr>
              <p:nvPr/>
            </p:nvSpPr>
            <p:spPr bwMode="auto">
              <a:xfrm>
                <a:off x="3470" y="1502"/>
                <a:ext cx="317" cy="0"/>
              </a:xfrm>
              <a:prstGeom prst="line">
                <a:avLst/>
              </a:prstGeom>
              <a:noFill/>
              <a:ln w="44450">
                <a:solidFill>
                  <a:srgbClr val="C0C0C0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6" name="Line 55"/>
              <p:cNvSpPr>
                <a:spLocks noChangeShapeType="1"/>
              </p:cNvSpPr>
              <p:nvPr/>
            </p:nvSpPr>
            <p:spPr bwMode="auto">
              <a:xfrm>
                <a:off x="3470" y="1911"/>
                <a:ext cx="317" cy="0"/>
              </a:xfrm>
              <a:prstGeom prst="line">
                <a:avLst/>
              </a:prstGeom>
              <a:noFill/>
              <a:ln w="44450">
                <a:solidFill>
                  <a:srgbClr val="C0C0C0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068" name="Group 56"/>
            <p:cNvGrpSpPr>
              <a:grpSpLocks/>
            </p:cNvGrpSpPr>
            <p:nvPr/>
          </p:nvGrpSpPr>
          <p:grpSpPr bwMode="auto">
            <a:xfrm>
              <a:off x="4014" y="1094"/>
              <a:ext cx="386" cy="817"/>
              <a:chOff x="4014" y="1094"/>
              <a:chExt cx="386" cy="817"/>
            </a:xfrm>
          </p:grpSpPr>
          <p:sp>
            <p:nvSpPr>
              <p:cNvPr id="1084" name="Line 57"/>
              <p:cNvSpPr>
                <a:spLocks noChangeShapeType="1"/>
              </p:cNvSpPr>
              <p:nvPr/>
            </p:nvSpPr>
            <p:spPr bwMode="auto">
              <a:xfrm>
                <a:off x="4014" y="1094"/>
                <a:ext cx="386" cy="74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085" name="Group 58"/>
              <p:cNvGrpSpPr>
                <a:grpSpLocks/>
              </p:cNvGrpSpPr>
              <p:nvPr/>
            </p:nvGrpSpPr>
            <p:grpSpPr bwMode="auto">
              <a:xfrm>
                <a:off x="4014" y="1094"/>
                <a:ext cx="363" cy="817"/>
                <a:chOff x="4014" y="1094"/>
                <a:chExt cx="363" cy="817"/>
              </a:xfrm>
            </p:grpSpPr>
            <p:sp>
              <p:nvSpPr>
                <p:cNvPr id="1088" name="Line 59"/>
                <p:cNvSpPr>
                  <a:spLocks noChangeShapeType="1"/>
                </p:cNvSpPr>
                <p:nvPr/>
              </p:nvSpPr>
              <p:spPr bwMode="auto">
                <a:xfrm>
                  <a:off x="4014" y="1094"/>
                  <a:ext cx="363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089" name="Line 60"/>
                <p:cNvSpPr>
                  <a:spLocks noChangeShapeType="1"/>
                </p:cNvSpPr>
                <p:nvPr/>
              </p:nvSpPr>
              <p:spPr bwMode="auto">
                <a:xfrm>
                  <a:off x="4014" y="1094"/>
                  <a:ext cx="363" cy="363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090" name="Line 61"/>
                <p:cNvSpPr>
                  <a:spLocks noChangeShapeType="1"/>
                </p:cNvSpPr>
                <p:nvPr/>
              </p:nvSpPr>
              <p:spPr bwMode="auto">
                <a:xfrm>
                  <a:off x="4014" y="1502"/>
                  <a:ext cx="363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091" name="Line 62"/>
                <p:cNvSpPr>
                  <a:spLocks noChangeShapeType="1"/>
                </p:cNvSpPr>
                <p:nvPr/>
              </p:nvSpPr>
              <p:spPr bwMode="auto">
                <a:xfrm>
                  <a:off x="4014" y="1911"/>
                  <a:ext cx="363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092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4014" y="1117"/>
                  <a:ext cx="363" cy="385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093" name="Line 64"/>
                <p:cNvSpPr>
                  <a:spLocks noChangeShapeType="1"/>
                </p:cNvSpPr>
                <p:nvPr/>
              </p:nvSpPr>
              <p:spPr bwMode="auto">
                <a:xfrm>
                  <a:off x="4014" y="1502"/>
                  <a:ext cx="363" cy="386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sp>
            <p:nvSpPr>
              <p:cNvPr id="1086" name="Line 65"/>
              <p:cNvSpPr>
                <a:spLocks noChangeShapeType="1"/>
              </p:cNvSpPr>
              <p:nvPr/>
            </p:nvSpPr>
            <p:spPr bwMode="auto">
              <a:xfrm flipV="1">
                <a:off x="4014" y="1162"/>
                <a:ext cx="386" cy="749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87" name="Line 66"/>
              <p:cNvSpPr>
                <a:spLocks noChangeShapeType="1"/>
              </p:cNvSpPr>
              <p:nvPr/>
            </p:nvSpPr>
            <p:spPr bwMode="auto">
              <a:xfrm flipV="1">
                <a:off x="4014" y="1548"/>
                <a:ext cx="386" cy="363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069" name="Group 67"/>
            <p:cNvGrpSpPr>
              <a:grpSpLocks/>
            </p:cNvGrpSpPr>
            <p:nvPr/>
          </p:nvGrpSpPr>
          <p:grpSpPr bwMode="auto">
            <a:xfrm>
              <a:off x="4604" y="1094"/>
              <a:ext cx="386" cy="817"/>
              <a:chOff x="4014" y="1094"/>
              <a:chExt cx="386" cy="817"/>
            </a:xfrm>
          </p:grpSpPr>
          <p:sp>
            <p:nvSpPr>
              <p:cNvPr id="1074" name="Line 68"/>
              <p:cNvSpPr>
                <a:spLocks noChangeShapeType="1"/>
              </p:cNvSpPr>
              <p:nvPr/>
            </p:nvSpPr>
            <p:spPr bwMode="auto">
              <a:xfrm>
                <a:off x="4014" y="1094"/>
                <a:ext cx="386" cy="74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075" name="Group 69"/>
              <p:cNvGrpSpPr>
                <a:grpSpLocks/>
              </p:cNvGrpSpPr>
              <p:nvPr/>
            </p:nvGrpSpPr>
            <p:grpSpPr bwMode="auto">
              <a:xfrm>
                <a:off x="4014" y="1094"/>
                <a:ext cx="363" cy="817"/>
                <a:chOff x="4014" y="1094"/>
                <a:chExt cx="363" cy="817"/>
              </a:xfrm>
            </p:grpSpPr>
            <p:sp>
              <p:nvSpPr>
                <p:cNvPr id="1078" name="Line 70"/>
                <p:cNvSpPr>
                  <a:spLocks noChangeShapeType="1"/>
                </p:cNvSpPr>
                <p:nvPr/>
              </p:nvSpPr>
              <p:spPr bwMode="auto">
                <a:xfrm>
                  <a:off x="4014" y="1094"/>
                  <a:ext cx="363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079" name="Line 71"/>
                <p:cNvSpPr>
                  <a:spLocks noChangeShapeType="1"/>
                </p:cNvSpPr>
                <p:nvPr/>
              </p:nvSpPr>
              <p:spPr bwMode="auto">
                <a:xfrm>
                  <a:off x="4014" y="1094"/>
                  <a:ext cx="363" cy="363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080" name="Line 72"/>
                <p:cNvSpPr>
                  <a:spLocks noChangeShapeType="1"/>
                </p:cNvSpPr>
                <p:nvPr/>
              </p:nvSpPr>
              <p:spPr bwMode="auto">
                <a:xfrm>
                  <a:off x="4014" y="1502"/>
                  <a:ext cx="363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081" name="Line 73"/>
                <p:cNvSpPr>
                  <a:spLocks noChangeShapeType="1"/>
                </p:cNvSpPr>
                <p:nvPr/>
              </p:nvSpPr>
              <p:spPr bwMode="auto">
                <a:xfrm>
                  <a:off x="4014" y="1911"/>
                  <a:ext cx="363" cy="0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082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4014" y="1117"/>
                  <a:ext cx="363" cy="385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083" name="Line 75"/>
                <p:cNvSpPr>
                  <a:spLocks noChangeShapeType="1"/>
                </p:cNvSpPr>
                <p:nvPr/>
              </p:nvSpPr>
              <p:spPr bwMode="auto">
                <a:xfrm>
                  <a:off x="4014" y="1502"/>
                  <a:ext cx="363" cy="386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sp>
            <p:nvSpPr>
              <p:cNvPr id="1076" name="Line 76"/>
              <p:cNvSpPr>
                <a:spLocks noChangeShapeType="1"/>
              </p:cNvSpPr>
              <p:nvPr/>
            </p:nvSpPr>
            <p:spPr bwMode="auto">
              <a:xfrm flipV="1">
                <a:off x="4014" y="1162"/>
                <a:ext cx="386" cy="749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7" name="Line 77"/>
              <p:cNvSpPr>
                <a:spLocks noChangeShapeType="1"/>
              </p:cNvSpPr>
              <p:nvPr/>
            </p:nvSpPr>
            <p:spPr bwMode="auto">
              <a:xfrm flipV="1">
                <a:off x="4014" y="1548"/>
                <a:ext cx="386" cy="363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070" name="Group 78"/>
            <p:cNvGrpSpPr>
              <a:grpSpLocks/>
            </p:cNvGrpSpPr>
            <p:nvPr/>
          </p:nvGrpSpPr>
          <p:grpSpPr bwMode="auto">
            <a:xfrm>
              <a:off x="5193" y="1094"/>
              <a:ext cx="159" cy="817"/>
              <a:chOff x="3470" y="1094"/>
              <a:chExt cx="317" cy="817"/>
            </a:xfrm>
          </p:grpSpPr>
          <p:sp>
            <p:nvSpPr>
              <p:cNvPr id="1071" name="Line 79"/>
              <p:cNvSpPr>
                <a:spLocks noChangeShapeType="1"/>
              </p:cNvSpPr>
              <p:nvPr/>
            </p:nvSpPr>
            <p:spPr bwMode="auto">
              <a:xfrm>
                <a:off x="3470" y="1094"/>
                <a:ext cx="317" cy="0"/>
              </a:xfrm>
              <a:prstGeom prst="line">
                <a:avLst/>
              </a:prstGeom>
              <a:noFill/>
              <a:ln w="44450">
                <a:solidFill>
                  <a:srgbClr val="C0C0C0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2" name="Line 80"/>
              <p:cNvSpPr>
                <a:spLocks noChangeShapeType="1"/>
              </p:cNvSpPr>
              <p:nvPr/>
            </p:nvSpPr>
            <p:spPr bwMode="auto">
              <a:xfrm>
                <a:off x="3470" y="1502"/>
                <a:ext cx="317" cy="0"/>
              </a:xfrm>
              <a:prstGeom prst="line">
                <a:avLst/>
              </a:prstGeom>
              <a:noFill/>
              <a:ln w="44450">
                <a:solidFill>
                  <a:srgbClr val="C0C0C0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3" name="Line 81"/>
              <p:cNvSpPr>
                <a:spLocks noChangeShapeType="1"/>
              </p:cNvSpPr>
              <p:nvPr/>
            </p:nvSpPr>
            <p:spPr bwMode="auto">
              <a:xfrm>
                <a:off x="3470" y="1911"/>
                <a:ext cx="317" cy="0"/>
              </a:xfrm>
              <a:prstGeom prst="line">
                <a:avLst/>
              </a:prstGeom>
              <a:noFill/>
              <a:ln w="44450">
                <a:solidFill>
                  <a:srgbClr val="C0C0C0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82" name="Номер слайда 8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DBA14-339A-44F9-B432-C9B415102932}" type="slidenum">
              <a:rPr lang="ru-RU" smtClean="0"/>
              <a:pPr>
                <a:defRPr/>
              </a:pPr>
              <a:t>11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200" smtClean="0"/>
              <a:t>Виды нейронных сетей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466725" y="3719513"/>
          <a:ext cx="3097213" cy="2273300"/>
        </p:xfrm>
        <a:graphic>
          <a:graphicData uri="http://schemas.openxmlformats.org/presentationml/2006/ole">
            <p:oleObj spid="_x0000_s2050" name="Visio" r:id="rId3" imgW="5860731" imgH="5254801" progId="">
              <p:embed/>
            </p:oleObj>
          </a:graphicData>
        </a:graphic>
      </p:graphicFrame>
      <p:sp>
        <p:nvSpPr>
          <p:cNvPr id="2054" name="Rectangle 4"/>
          <p:cNvSpPr>
            <a:spLocks noChangeArrowheads="1"/>
          </p:cNvSpPr>
          <p:nvPr/>
        </p:nvSpPr>
        <p:spPr bwMode="auto">
          <a:xfrm>
            <a:off x="1547813" y="1485900"/>
            <a:ext cx="288925" cy="287338"/>
          </a:xfrm>
          <a:prstGeom prst="rect">
            <a:avLst/>
          </a:prstGeom>
          <a:gradFill rotWithShape="1">
            <a:gsLst>
              <a:gs pos="0">
                <a:srgbClr val="66FFFF"/>
              </a:gs>
              <a:gs pos="100000">
                <a:srgbClr val="2F7676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055" name="Rectangle 5"/>
          <p:cNvSpPr>
            <a:spLocks noChangeArrowheads="1"/>
          </p:cNvSpPr>
          <p:nvPr/>
        </p:nvSpPr>
        <p:spPr bwMode="auto">
          <a:xfrm>
            <a:off x="1547813" y="1917700"/>
            <a:ext cx="288925" cy="287338"/>
          </a:xfrm>
          <a:prstGeom prst="rect">
            <a:avLst/>
          </a:prstGeom>
          <a:gradFill rotWithShape="1">
            <a:gsLst>
              <a:gs pos="0">
                <a:srgbClr val="66FFFF"/>
              </a:gs>
              <a:gs pos="100000">
                <a:srgbClr val="2F7676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056" name="Rectangle 6"/>
          <p:cNvSpPr>
            <a:spLocks noChangeArrowheads="1"/>
          </p:cNvSpPr>
          <p:nvPr/>
        </p:nvSpPr>
        <p:spPr bwMode="auto">
          <a:xfrm>
            <a:off x="1547813" y="2781300"/>
            <a:ext cx="288925" cy="287338"/>
          </a:xfrm>
          <a:prstGeom prst="rect">
            <a:avLst/>
          </a:prstGeom>
          <a:gradFill rotWithShape="1">
            <a:gsLst>
              <a:gs pos="0">
                <a:srgbClr val="66FFFF"/>
              </a:gs>
              <a:gs pos="100000">
                <a:srgbClr val="2F7676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057" name="Line 7"/>
          <p:cNvSpPr>
            <a:spLocks noChangeShapeType="1"/>
          </p:cNvSpPr>
          <p:nvPr/>
        </p:nvSpPr>
        <p:spPr bwMode="auto">
          <a:xfrm>
            <a:off x="1116013" y="1485900"/>
            <a:ext cx="4318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58" name="Line 8"/>
          <p:cNvSpPr>
            <a:spLocks noChangeShapeType="1"/>
          </p:cNvSpPr>
          <p:nvPr/>
        </p:nvSpPr>
        <p:spPr bwMode="auto">
          <a:xfrm>
            <a:off x="1116013" y="1628775"/>
            <a:ext cx="431800" cy="158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59" name="Line 9"/>
          <p:cNvSpPr>
            <a:spLocks noChangeShapeType="1"/>
          </p:cNvSpPr>
          <p:nvPr/>
        </p:nvSpPr>
        <p:spPr bwMode="auto">
          <a:xfrm>
            <a:off x="1116013" y="1773238"/>
            <a:ext cx="431800" cy="1587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60" name="Line 10"/>
          <p:cNvSpPr>
            <a:spLocks noChangeShapeType="1"/>
          </p:cNvSpPr>
          <p:nvPr/>
        </p:nvSpPr>
        <p:spPr bwMode="auto">
          <a:xfrm>
            <a:off x="1116013" y="1485900"/>
            <a:ext cx="431800" cy="4318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61" name="Line 11"/>
          <p:cNvSpPr>
            <a:spLocks noChangeShapeType="1"/>
          </p:cNvSpPr>
          <p:nvPr/>
        </p:nvSpPr>
        <p:spPr bwMode="auto">
          <a:xfrm>
            <a:off x="1116013" y="1485900"/>
            <a:ext cx="431800" cy="12954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62" name="Line 12"/>
          <p:cNvSpPr>
            <a:spLocks noChangeShapeType="1"/>
          </p:cNvSpPr>
          <p:nvPr/>
        </p:nvSpPr>
        <p:spPr bwMode="auto">
          <a:xfrm>
            <a:off x="1116013" y="1628775"/>
            <a:ext cx="431800" cy="4318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63" name="Line 13"/>
          <p:cNvSpPr>
            <a:spLocks noChangeShapeType="1"/>
          </p:cNvSpPr>
          <p:nvPr/>
        </p:nvSpPr>
        <p:spPr bwMode="auto">
          <a:xfrm>
            <a:off x="1116013" y="1628775"/>
            <a:ext cx="431800" cy="129698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64" name="Line 14"/>
          <p:cNvSpPr>
            <a:spLocks noChangeShapeType="1"/>
          </p:cNvSpPr>
          <p:nvPr/>
        </p:nvSpPr>
        <p:spPr bwMode="auto">
          <a:xfrm>
            <a:off x="1116013" y="1773238"/>
            <a:ext cx="431800" cy="12954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65" name="Line 15"/>
          <p:cNvSpPr>
            <a:spLocks noChangeShapeType="1"/>
          </p:cNvSpPr>
          <p:nvPr/>
        </p:nvSpPr>
        <p:spPr bwMode="auto">
          <a:xfrm>
            <a:off x="1116013" y="1773238"/>
            <a:ext cx="431800" cy="4318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66" name="Line 16"/>
          <p:cNvSpPr>
            <a:spLocks noChangeShapeType="1"/>
          </p:cNvSpPr>
          <p:nvPr/>
        </p:nvSpPr>
        <p:spPr bwMode="auto">
          <a:xfrm>
            <a:off x="1116013" y="3068638"/>
            <a:ext cx="431800" cy="1587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67" name="Line 17"/>
          <p:cNvSpPr>
            <a:spLocks noChangeShapeType="1"/>
          </p:cNvSpPr>
          <p:nvPr/>
        </p:nvSpPr>
        <p:spPr bwMode="auto">
          <a:xfrm flipV="1">
            <a:off x="1116013" y="2205038"/>
            <a:ext cx="431800" cy="8636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68" name="Line 18"/>
          <p:cNvSpPr>
            <a:spLocks noChangeShapeType="1"/>
          </p:cNvSpPr>
          <p:nvPr/>
        </p:nvSpPr>
        <p:spPr bwMode="auto">
          <a:xfrm flipV="1">
            <a:off x="1116013" y="1773238"/>
            <a:ext cx="431800" cy="12954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69" name="Line 19"/>
          <p:cNvSpPr>
            <a:spLocks noChangeShapeType="1"/>
          </p:cNvSpPr>
          <p:nvPr/>
        </p:nvSpPr>
        <p:spPr bwMode="auto">
          <a:xfrm>
            <a:off x="828675" y="1917700"/>
            <a:ext cx="1588" cy="1008063"/>
          </a:xfrm>
          <a:prstGeom prst="line">
            <a:avLst/>
          </a:prstGeom>
          <a:noFill/>
          <a:ln w="22225" cap="rnd">
            <a:noFill/>
            <a:prstDash val="sys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070" name="Rectangle 20"/>
          <p:cNvSpPr>
            <a:spLocks noChangeArrowheads="1"/>
          </p:cNvSpPr>
          <p:nvPr/>
        </p:nvSpPr>
        <p:spPr bwMode="auto">
          <a:xfrm>
            <a:off x="684213" y="1341438"/>
            <a:ext cx="43180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ru-RU" sz="1200" i="1"/>
              <a:t>f(h</a:t>
            </a:r>
            <a:r>
              <a:rPr lang="ru-RU" sz="1200" i="1" baseline="-25000"/>
              <a:t>1</a:t>
            </a:r>
            <a:r>
              <a:rPr lang="ru-RU" sz="1200" i="1"/>
              <a:t>)</a:t>
            </a:r>
            <a:endParaRPr lang="ru-RU"/>
          </a:p>
        </p:txBody>
      </p:sp>
      <p:sp>
        <p:nvSpPr>
          <p:cNvPr id="2071" name="Rectangle 21"/>
          <p:cNvSpPr>
            <a:spLocks noChangeArrowheads="1"/>
          </p:cNvSpPr>
          <p:nvPr/>
        </p:nvSpPr>
        <p:spPr bwMode="auto">
          <a:xfrm>
            <a:off x="684213" y="2925763"/>
            <a:ext cx="43180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ru-RU" sz="1200" i="1"/>
              <a:t>f(h</a:t>
            </a:r>
            <a:r>
              <a:rPr lang="ru-RU" sz="1200" i="1" baseline="-25000"/>
              <a:t>n</a:t>
            </a:r>
            <a:r>
              <a:rPr lang="ru-RU" sz="1200" i="1"/>
              <a:t>)</a:t>
            </a:r>
            <a:endParaRPr lang="ru-RU"/>
          </a:p>
        </p:txBody>
      </p:sp>
      <p:sp>
        <p:nvSpPr>
          <p:cNvPr id="2072" name="Rectangle 22"/>
          <p:cNvSpPr>
            <a:spLocks noChangeArrowheads="1"/>
          </p:cNvSpPr>
          <p:nvPr/>
        </p:nvSpPr>
        <p:spPr bwMode="auto">
          <a:xfrm>
            <a:off x="684213" y="1628775"/>
            <a:ext cx="4318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ru-RU" sz="1200" i="1"/>
              <a:t>f(h</a:t>
            </a:r>
            <a:r>
              <a:rPr lang="ru-RU" sz="1200" i="1" baseline="-25000"/>
              <a:t>3</a:t>
            </a:r>
            <a:r>
              <a:rPr lang="ru-RU" sz="1200" i="1"/>
              <a:t>)</a:t>
            </a:r>
            <a:endParaRPr lang="ru-RU"/>
          </a:p>
        </p:txBody>
      </p:sp>
      <p:sp>
        <p:nvSpPr>
          <p:cNvPr id="2073" name="Rectangle 23"/>
          <p:cNvSpPr>
            <a:spLocks noChangeArrowheads="1"/>
          </p:cNvSpPr>
          <p:nvPr/>
        </p:nvSpPr>
        <p:spPr bwMode="auto">
          <a:xfrm>
            <a:off x="2268538" y="1485900"/>
            <a:ext cx="288925" cy="287338"/>
          </a:xfrm>
          <a:prstGeom prst="rect">
            <a:avLst/>
          </a:prstGeom>
          <a:solidFill>
            <a:srgbClr val="00FFFF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074" name="Rectangle 24"/>
          <p:cNvSpPr>
            <a:spLocks noChangeArrowheads="1"/>
          </p:cNvSpPr>
          <p:nvPr/>
        </p:nvSpPr>
        <p:spPr bwMode="auto">
          <a:xfrm>
            <a:off x="2268538" y="1917700"/>
            <a:ext cx="288925" cy="287338"/>
          </a:xfrm>
          <a:prstGeom prst="rect">
            <a:avLst/>
          </a:prstGeom>
          <a:solidFill>
            <a:srgbClr val="00FFFF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075" name="Rectangle 25"/>
          <p:cNvSpPr>
            <a:spLocks noChangeArrowheads="1"/>
          </p:cNvSpPr>
          <p:nvPr/>
        </p:nvSpPr>
        <p:spPr bwMode="auto">
          <a:xfrm>
            <a:off x="2268538" y="2781300"/>
            <a:ext cx="288925" cy="287338"/>
          </a:xfrm>
          <a:prstGeom prst="rect">
            <a:avLst/>
          </a:prstGeom>
          <a:solidFill>
            <a:srgbClr val="00FFFF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076" name="Line 26"/>
          <p:cNvSpPr>
            <a:spLocks noChangeShapeType="1"/>
          </p:cNvSpPr>
          <p:nvPr/>
        </p:nvSpPr>
        <p:spPr bwMode="auto">
          <a:xfrm flipV="1">
            <a:off x="1836738" y="1485900"/>
            <a:ext cx="431800" cy="14287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77" name="Line 27"/>
          <p:cNvSpPr>
            <a:spLocks noChangeShapeType="1"/>
          </p:cNvSpPr>
          <p:nvPr/>
        </p:nvSpPr>
        <p:spPr bwMode="auto">
          <a:xfrm>
            <a:off x="1836738" y="1628775"/>
            <a:ext cx="431800" cy="28892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78" name="Line 28"/>
          <p:cNvSpPr>
            <a:spLocks noChangeShapeType="1"/>
          </p:cNvSpPr>
          <p:nvPr/>
        </p:nvSpPr>
        <p:spPr bwMode="auto">
          <a:xfrm>
            <a:off x="1836738" y="1628775"/>
            <a:ext cx="431800" cy="115252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79" name="Line 29"/>
          <p:cNvSpPr>
            <a:spLocks noChangeShapeType="1"/>
          </p:cNvSpPr>
          <p:nvPr/>
        </p:nvSpPr>
        <p:spPr bwMode="auto">
          <a:xfrm flipV="1">
            <a:off x="1836738" y="1628775"/>
            <a:ext cx="431800" cy="4318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80" name="Line 30"/>
          <p:cNvSpPr>
            <a:spLocks noChangeShapeType="1"/>
          </p:cNvSpPr>
          <p:nvPr/>
        </p:nvSpPr>
        <p:spPr bwMode="auto">
          <a:xfrm>
            <a:off x="1836738" y="2060575"/>
            <a:ext cx="431800" cy="86518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81" name="Line 31"/>
          <p:cNvSpPr>
            <a:spLocks noChangeShapeType="1"/>
          </p:cNvSpPr>
          <p:nvPr/>
        </p:nvSpPr>
        <p:spPr bwMode="auto">
          <a:xfrm>
            <a:off x="1836738" y="2060575"/>
            <a:ext cx="4318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82" name="Line 32"/>
          <p:cNvSpPr>
            <a:spLocks noChangeShapeType="1"/>
          </p:cNvSpPr>
          <p:nvPr/>
        </p:nvSpPr>
        <p:spPr bwMode="auto">
          <a:xfrm flipV="1">
            <a:off x="1836738" y="2205038"/>
            <a:ext cx="431800" cy="72072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83" name="Line 33"/>
          <p:cNvSpPr>
            <a:spLocks noChangeShapeType="1"/>
          </p:cNvSpPr>
          <p:nvPr/>
        </p:nvSpPr>
        <p:spPr bwMode="auto">
          <a:xfrm>
            <a:off x="1836738" y="2925763"/>
            <a:ext cx="431800" cy="14287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84" name="Line 34"/>
          <p:cNvSpPr>
            <a:spLocks noChangeShapeType="1"/>
          </p:cNvSpPr>
          <p:nvPr/>
        </p:nvSpPr>
        <p:spPr bwMode="auto">
          <a:xfrm flipV="1">
            <a:off x="1836738" y="1773238"/>
            <a:ext cx="431800" cy="115252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85" name="Line 35"/>
          <p:cNvSpPr>
            <a:spLocks noChangeShapeType="1"/>
          </p:cNvSpPr>
          <p:nvPr/>
        </p:nvSpPr>
        <p:spPr bwMode="auto">
          <a:xfrm>
            <a:off x="3275013" y="1628775"/>
            <a:ext cx="287337" cy="158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86" name="Line 36"/>
          <p:cNvSpPr>
            <a:spLocks noChangeShapeType="1"/>
          </p:cNvSpPr>
          <p:nvPr/>
        </p:nvSpPr>
        <p:spPr bwMode="auto">
          <a:xfrm>
            <a:off x="3275013" y="2060575"/>
            <a:ext cx="287337" cy="158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87" name="Line 37"/>
          <p:cNvSpPr>
            <a:spLocks noChangeShapeType="1"/>
          </p:cNvSpPr>
          <p:nvPr/>
        </p:nvSpPr>
        <p:spPr bwMode="auto">
          <a:xfrm>
            <a:off x="3275013" y="2925763"/>
            <a:ext cx="287337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88" name="Rectangle 38"/>
          <p:cNvSpPr>
            <a:spLocks noChangeArrowheads="1"/>
          </p:cNvSpPr>
          <p:nvPr/>
        </p:nvSpPr>
        <p:spPr bwMode="auto">
          <a:xfrm>
            <a:off x="3562350" y="1485900"/>
            <a:ext cx="431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ru-RU" sz="1200" i="1"/>
              <a:t>n(h</a:t>
            </a:r>
            <a:r>
              <a:rPr lang="ru-RU" sz="1200" i="1" baseline="-25000"/>
              <a:t>1</a:t>
            </a:r>
            <a:r>
              <a:rPr lang="ru-RU" sz="1200" i="1"/>
              <a:t>)</a:t>
            </a:r>
            <a:endParaRPr lang="ru-RU"/>
          </a:p>
        </p:txBody>
      </p:sp>
      <p:sp>
        <p:nvSpPr>
          <p:cNvPr id="2089" name="Rectangle 39"/>
          <p:cNvSpPr>
            <a:spLocks noChangeArrowheads="1"/>
          </p:cNvSpPr>
          <p:nvPr/>
        </p:nvSpPr>
        <p:spPr bwMode="auto">
          <a:xfrm>
            <a:off x="3562350" y="1917700"/>
            <a:ext cx="431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ru-RU" sz="1200" i="1"/>
              <a:t>n(h</a:t>
            </a:r>
            <a:r>
              <a:rPr lang="ru-RU" sz="1200" i="1" baseline="-25000"/>
              <a:t>2</a:t>
            </a:r>
            <a:r>
              <a:rPr lang="ru-RU" sz="1200" i="1"/>
              <a:t>)</a:t>
            </a:r>
            <a:endParaRPr lang="ru-RU"/>
          </a:p>
        </p:txBody>
      </p:sp>
      <p:sp>
        <p:nvSpPr>
          <p:cNvPr id="2090" name="Rectangle 40"/>
          <p:cNvSpPr>
            <a:spLocks noChangeArrowheads="1"/>
          </p:cNvSpPr>
          <p:nvPr/>
        </p:nvSpPr>
        <p:spPr bwMode="auto">
          <a:xfrm>
            <a:off x="3562350" y="2781300"/>
            <a:ext cx="431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ru-RU" sz="1200" i="1"/>
              <a:t>n(h</a:t>
            </a:r>
            <a:r>
              <a:rPr lang="ru-RU" sz="1200" i="1" baseline="-25000"/>
              <a:t>n</a:t>
            </a:r>
            <a:r>
              <a:rPr lang="ru-RU" sz="1200" i="1"/>
              <a:t>)</a:t>
            </a:r>
            <a:endParaRPr lang="ru-RU"/>
          </a:p>
        </p:txBody>
      </p:sp>
      <p:sp>
        <p:nvSpPr>
          <p:cNvPr id="2091" name="Rectangle 41"/>
          <p:cNvSpPr>
            <a:spLocks noChangeArrowheads="1"/>
          </p:cNvSpPr>
          <p:nvPr/>
        </p:nvSpPr>
        <p:spPr bwMode="auto">
          <a:xfrm>
            <a:off x="2987675" y="1485900"/>
            <a:ext cx="288925" cy="287338"/>
          </a:xfrm>
          <a:prstGeom prst="rect">
            <a:avLst/>
          </a:prstGeom>
          <a:gradFill rotWithShape="1">
            <a:gsLst>
              <a:gs pos="0">
                <a:srgbClr val="66FFFF"/>
              </a:gs>
              <a:gs pos="100000">
                <a:srgbClr val="2F7676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092" name="Rectangle 42"/>
          <p:cNvSpPr>
            <a:spLocks noChangeArrowheads="1"/>
          </p:cNvSpPr>
          <p:nvPr/>
        </p:nvSpPr>
        <p:spPr bwMode="auto">
          <a:xfrm>
            <a:off x="2987675" y="1917700"/>
            <a:ext cx="288925" cy="287338"/>
          </a:xfrm>
          <a:prstGeom prst="rect">
            <a:avLst/>
          </a:prstGeom>
          <a:gradFill rotWithShape="1">
            <a:gsLst>
              <a:gs pos="0">
                <a:srgbClr val="66FFFF"/>
              </a:gs>
              <a:gs pos="100000">
                <a:srgbClr val="2F7676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093" name="Rectangle 43"/>
          <p:cNvSpPr>
            <a:spLocks noChangeArrowheads="1"/>
          </p:cNvSpPr>
          <p:nvPr/>
        </p:nvSpPr>
        <p:spPr bwMode="auto">
          <a:xfrm>
            <a:off x="2987675" y="2781300"/>
            <a:ext cx="288925" cy="287338"/>
          </a:xfrm>
          <a:prstGeom prst="rect">
            <a:avLst/>
          </a:prstGeom>
          <a:gradFill rotWithShape="1">
            <a:gsLst>
              <a:gs pos="0">
                <a:srgbClr val="66FFFF"/>
              </a:gs>
              <a:gs pos="100000">
                <a:srgbClr val="2F7676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094" name="Line 44"/>
          <p:cNvSpPr>
            <a:spLocks noChangeShapeType="1"/>
          </p:cNvSpPr>
          <p:nvPr/>
        </p:nvSpPr>
        <p:spPr bwMode="auto">
          <a:xfrm flipV="1">
            <a:off x="2555875" y="1485900"/>
            <a:ext cx="431800" cy="14287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95" name="Line 45"/>
          <p:cNvSpPr>
            <a:spLocks noChangeShapeType="1"/>
          </p:cNvSpPr>
          <p:nvPr/>
        </p:nvSpPr>
        <p:spPr bwMode="auto">
          <a:xfrm>
            <a:off x="2555875" y="1628775"/>
            <a:ext cx="431800" cy="28892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96" name="Line 46"/>
          <p:cNvSpPr>
            <a:spLocks noChangeShapeType="1"/>
          </p:cNvSpPr>
          <p:nvPr/>
        </p:nvSpPr>
        <p:spPr bwMode="auto">
          <a:xfrm>
            <a:off x="2555875" y="1628775"/>
            <a:ext cx="431800" cy="115252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97" name="Line 47"/>
          <p:cNvSpPr>
            <a:spLocks noChangeShapeType="1"/>
          </p:cNvSpPr>
          <p:nvPr/>
        </p:nvSpPr>
        <p:spPr bwMode="auto">
          <a:xfrm flipV="1">
            <a:off x="2555875" y="1628775"/>
            <a:ext cx="431800" cy="4318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98" name="Line 48"/>
          <p:cNvSpPr>
            <a:spLocks noChangeShapeType="1"/>
          </p:cNvSpPr>
          <p:nvPr/>
        </p:nvSpPr>
        <p:spPr bwMode="auto">
          <a:xfrm>
            <a:off x="2555875" y="2060575"/>
            <a:ext cx="431800" cy="86518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099" name="Line 49"/>
          <p:cNvSpPr>
            <a:spLocks noChangeShapeType="1"/>
          </p:cNvSpPr>
          <p:nvPr/>
        </p:nvSpPr>
        <p:spPr bwMode="auto">
          <a:xfrm>
            <a:off x="2555875" y="2060575"/>
            <a:ext cx="431800" cy="158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0" name="Line 50"/>
          <p:cNvSpPr>
            <a:spLocks noChangeShapeType="1"/>
          </p:cNvSpPr>
          <p:nvPr/>
        </p:nvSpPr>
        <p:spPr bwMode="auto">
          <a:xfrm flipV="1">
            <a:off x="2555875" y="2205038"/>
            <a:ext cx="431800" cy="72072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1" name="Line 51"/>
          <p:cNvSpPr>
            <a:spLocks noChangeShapeType="1"/>
          </p:cNvSpPr>
          <p:nvPr/>
        </p:nvSpPr>
        <p:spPr bwMode="auto">
          <a:xfrm>
            <a:off x="2555875" y="2925763"/>
            <a:ext cx="431800" cy="14287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2" name="Line 52"/>
          <p:cNvSpPr>
            <a:spLocks noChangeShapeType="1"/>
          </p:cNvSpPr>
          <p:nvPr/>
        </p:nvSpPr>
        <p:spPr bwMode="auto">
          <a:xfrm flipV="1">
            <a:off x="2555875" y="1773238"/>
            <a:ext cx="431800" cy="115252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3" name="Rectangle 53"/>
          <p:cNvSpPr>
            <a:spLocks noChangeArrowheads="1"/>
          </p:cNvSpPr>
          <p:nvPr/>
        </p:nvSpPr>
        <p:spPr bwMode="auto">
          <a:xfrm>
            <a:off x="468313" y="3213100"/>
            <a:ext cx="3384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/>
            <a:r>
              <a:rPr lang="ru-RU"/>
              <a:t>Трехслойная нейронная сеть</a:t>
            </a:r>
          </a:p>
        </p:txBody>
      </p:sp>
      <p:sp>
        <p:nvSpPr>
          <p:cNvPr id="2104" name="Rectangle 54"/>
          <p:cNvSpPr>
            <a:spLocks noChangeArrowheads="1"/>
          </p:cNvSpPr>
          <p:nvPr/>
        </p:nvSpPr>
        <p:spPr bwMode="auto">
          <a:xfrm>
            <a:off x="5862638" y="1490663"/>
            <a:ext cx="309562" cy="300037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05" name="Rectangle 55"/>
          <p:cNvSpPr>
            <a:spLocks noChangeArrowheads="1"/>
          </p:cNvSpPr>
          <p:nvPr/>
        </p:nvSpPr>
        <p:spPr bwMode="auto">
          <a:xfrm>
            <a:off x="5862638" y="1939925"/>
            <a:ext cx="309562" cy="298450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06" name="Rectangle 56"/>
          <p:cNvSpPr>
            <a:spLocks noChangeArrowheads="1"/>
          </p:cNvSpPr>
          <p:nvPr/>
        </p:nvSpPr>
        <p:spPr bwMode="auto">
          <a:xfrm>
            <a:off x="5862638" y="2836863"/>
            <a:ext cx="309562" cy="300037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07" name="Line 57"/>
          <p:cNvSpPr>
            <a:spLocks noChangeShapeType="1"/>
          </p:cNvSpPr>
          <p:nvPr/>
        </p:nvSpPr>
        <p:spPr bwMode="auto">
          <a:xfrm>
            <a:off x="5397500" y="1490663"/>
            <a:ext cx="465138" cy="158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8" name="Line 58"/>
          <p:cNvSpPr>
            <a:spLocks noChangeShapeType="1"/>
          </p:cNvSpPr>
          <p:nvPr/>
        </p:nvSpPr>
        <p:spPr bwMode="auto">
          <a:xfrm>
            <a:off x="5397500" y="1639888"/>
            <a:ext cx="465138" cy="158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9" name="Line 59"/>
          <p:cNvSpPr>
            <a:spLocks noChangeShapeType="1"/>
          </p:cNvSpPr>
          <p:nvPr/>
        </p:nvSpPr>
        <p:spPr bwMode="auto">
          <a:xfrm>
            <a:off x="5397500" y="1790700"/>
            <a:ext cx="465138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10" name="Line 60"/>
          <p:cNvSpPr>
            <a:spLocks noChangeShapeType="1"/>
          </p:cNvSpPr>
          <p:nvPr/>
        </p:nvSpPr>
        <p:spPr bwMode="auto">
          <a:xfrm>
            <a:off x="5397500" y="1490663"/>
            <a:ext cx="465138" cy="4492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11" name="Line 61"/>
          <p:cNvSpPr>
            <a:spLocks noChangeShapeType="1"/>
          </p:cNvSpPr>
          <p:nvPr/>
        </p:nvSpPr>
        <p:spPr bwMode="auto">
          <a:xfrm>
            <a:off x="5397500" y="1490663"/>
            <a:ext cx="465138" cy="13462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12" name="Line 62"/>
          <p:cNvSpPr>
            <a:spLocks noChangeShapeType="1"/>
          </p:cNvSpPr>
          <p:nvPr/>
        </p:nvSpPr>
        <p:spPr bwMode="auto">
          <a:xfrm>
            <a:off x="5397500" y="1639888"/>
            <a:ext cx="465138" cy="4492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13" name="Line 63"/>
          <p:cNvSpPr>
            <a:spLocks noChangeShapeType="1"/>
          </p:cNvSpPr>
          <p:nvPr/>
        </p:nvSpPr>
        <p:spPr bwMode="auto">
          <a:xfrm>
            <a:off x="5397500" y="1639888"/>
            <a:ext cx="465138" cy="134778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14" name="Line 64"/>
          <p:cNvSpPr>
            <a:spLocks noChangeShapeType="1"/>
          </p:cNvSpPr>
          <p:nvPr/>
        </p:nvSpPr>
        <p:spPr bwMode="auto">
          <a:xfrm>
            <a:off x="5397500" y="1790700"/>
            <a:ext cx="465138" cy="13462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15" name="Line 65"/>
          <p:cNvSpPr>
            <a:spLocks noChangeShapeType="1"/>
          </p:cNvSpPr>
          <p:nvPr/>
        </p:nvSpPr>
        <p:spPr bwMode="auto">
          <a:xfrm>
            <a:off x="5397500" y="1790700"/>
            <a:ext cx="465138" cy="4476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16" name="Line 66"/>
          <p:cNvSpPr>
            <a:spLocks noChangeShapeType="1"/>
          </p:cNvSpPr>
          <p:nvPr/>
        </p:nvSpPr>
        <p:spPr bwMode="auto">
          <a:xfrm>
            <a:off x="5397500" y="3136900"/>
            <a:ext cx="465138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17" name="Line 67"/>
          <p:cNvSpPr>
            <a:spLocks noChangeShapeType="1"/>
          </p:cNvSpPr>
          <p:nvPr/>
        </p:nvSpPr>
        <p:spPr bwMode="auto">
          <a:xfrm flipV="1">
            <a:off x="5397500" y="2238375"/>
            <a:ext cx="465138" cy="89852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18" name="Line 68"/>
          <p:cNvSpPr>
            <a:spLocks noChangeShapeType="1"/>
          </p:cNvSpPr>
          <p:nvPr/>
        </p:nvSpPr>
        <p:spPr bwMode="auto">
          <a:xfrm flipV="1">
            <a:off x="5397500" y="1790700"/>
            <a:ext cx="465138" cy="13462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19" name="Line 69"/>
          <p:cNvSpPr>
            <a:spLocks noChangeShapeType="1"/>
          </p:cNvSpPr>
          <p:nvPr/>
        </p:nvSpPr>
        <p:spPr bwMode="auto">
          <a:xfrm>
            <a:off x="5086350" y="1939925"/>
            <a:ext cx="1588" cy="1047750"/>
          </a:xfrm>
          <a:prstGeom prst="line">
            <a:avLst/>
          </a:prstGeom>
          <a:noFill/>
          <a:ln w="22225" cap="rnd">
            <a:noFill/>
            <a:prstDash val="sys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20" name="Line 70"/>
          <p:cNvSpPr>
            <a:spLocks noChangeShapeType="1"/>
          </p:cNvSpPr>
          <p:nvPr/>
        </p:nvSpPr>
        <p:spPr bwMode="auto">
          <a:xfrm>
            <a:off x="6172200" y="1639888"/>
            <a:ext cx="311150" cy="158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21" name="Line 71"/>
          <p:cNvSpPr>
            <a:spLocks noChangeShapeType="1"/>
          </p:cNvSpPr>
          <p:nvPr/>
        </p:nvSpPr>
        <p:spPr bwMode="auto">
          <a:xfrm>
            <a:off x="6172200" y="2089150"/>
            <a:ext cx="311150" cy="158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22" name="Line 72"/>
          <p:cNvSpPr>
            <a:spLocks noChangeShapeType="1"/>
          </p:cNvSpPr>
          <p:nvPr/>
        </p:nvSpPr>
        <p:spPr bwMode="auto">
          <a:xfrm>
            <a:off x="6172200" y="2987675"/>
            <a:ext cx="31115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23" name="Rectangle 73"/>
          <p:cNvSpPr>
            <a:spLocks noChangeArrowheads="1"/>
          </p:cNvSpPr>
          <p:nvPr/>
        </p:nvSpPr>
        <p:spPr bwMode="auto">
          <a:xfrm>
            <a:off x="6483350" y="1490663"/>
            <a:ext cx="465138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200" i="1"/>
              <a:t>n</a:t>
            </a:r>
            <a:r>
              <a:rPr lang="ru-RU" sz="1200" i="1"/>
              <a:t>(h</a:t>
            </a:r>
            <a:r>
              <a:rPr lang="ru-RU" sz="1200" i="1" baseline="-25000"/>
              <a:t>1</a:t>
            </a:r>
            <a:r>
              <a:rPr lang="ru-RU" sz="1200" i="1"/>
              <a:t>)</a:t>
            </a:r>
            <a:endParaRPr lang="ru-RU"/>
          </a:p>
        </p:txBody>
      </p:sp>
      <p:sp>
        <p:nvSpPr>
          <p:cNvPr id="2124" name="Rectangle 74"/>
          <p:cNvSpPr>
            <a:spLocks noChangeArrowheads="1"/>
          </p:cNvSpPr>
          <p:nvPr/>
        </p:nvSpPr>
        <p:spPr bwMode="auto">
          <a:xfrm>
            <a:off x="6483350" y="1939925"/>
            <a:ext cx="46513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200" i="1"/>
              <a:t>n</a:t>
            </a:r>
            <a:r>
              <a:rPr lang="ru-RU" sz="1200" i="1"/>
              <a:t>(h</a:t>
            </a:r>
            <a:r>
              <a:rPr lang="ru-RU" sz="1200" i="1" baseline="-25000"/>
              <a:t>2</a:t>
            </a:r>
            <a:r>
              <a:rPr lang="ru-RU" sz="1200" i="1"/>
              <a:t>)</a:t>
            </a:r>
            <a:endParaRPr lang="ru-RU"/>
          </a:p>
        </p:txBody>
      </p:sp>
      <p:sp>
        <p:nvSpPr>
          <p:cNvPr id="2125" name="Rectangle 75"/>
          <p:cNvSpPr>
            <a:spLocks noChangeArrowheads="1"/>
          </p:cNvSpPr>
          <p:nvPr/>
        </p:nvSpPr>
        <p:spPr bwMode="auto">
          <a:xfrm>
            <a:off x="6483350" y="2836863"/>
            <a:ext cx="465138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200" i="1"/>
              <a:t>n</a:t>
            </a:r>
            <a:r>
              <a:rPr lang="ru-RU" sz="1200" i="1"/>
              <a:t>(h</a:t>
            </a:r>
            <a:r>
              <a:rPr lang="ru-RU" sz="1200" i="1" baseline="-25000"/>
              <a:t>n</a:t>
            </a:r>
            <a:r>
              <a:rPr lang="ru-RU" sz="1200" i="1"/>
              <a:t>)</a:t>
            </a:r>
            <a:endParaRPr lang="ru-RU"/>
          </a:p>
        </p:txBody>
      </p:sp>
      <p:sp>
        <p:nvSpPr>
          <p:cNvPr id="2126" name="Rectangle 76"/>
          <p:cNvSpPr>
            <a:spLocks noChangeArrowheads="1"/>
          </p:cNvSpPr>
          <p:nvPr/>
        </p:nvSpPr>
        <p:spPr bwMode="auto">
          <a:xfrm>
            <a:off x="4932363" y="1341438"/>
            <a:ext cx="465137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200" i="1"/>
              <a:t>f</a:t>
            </a:r>
            <a:r>
              <a:rPr lang="ru-RU" sz="1200" i="1"/>
              <a:t>(h</a:t>
            </a:r>
            <a:r>
              <a:rPr lang="ru-RU" sz="1200" i="1" baseline="-25000"/>
              <a:t>1</a:t>
            </a:r>
            <a:r>
              <a:rPr lang="ru-RU" sz="1200" i="1"/>
              <a:t>)</a:t>
            </a:r>
            <a:endParaRPr lang="ru-RU"/>
          </a:p>
        </p:txBody>
      </p:sp>
      <p:sp>
        <p:nvSpPr>
          <p:cNvPr id="2127" name="Rectangle 77"/>
          <p:cNvSpPr>
            <a:spLocks noChangeArrowheads="1"/>
          </p:cNvSpPr>
          <p:nvPr/>
        </p:nvSpPr>
        <p:spPr bwMode="auto">
          <a:xfrm>
            <a:off x="4932363" y="2987675"/>
            <a:ext cx="465137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200" i="1"/>
              <a:t>f</a:t>
            </a:r>
            <a:r>
              <a:rPr lang="ru-RU" sz="1200" i="1"/>
              <a:t>(h</a:t>
            </a:r>
            <a:r>
              <a:rPr lang="ru-RU" sz="1200" i="1" baseline="-25000"/>
              <a:t>n</a:t>
            </a:r>
            <a:r>
              <a:rPr lang="ru-RU" sz="1200" i="1"/>
              <a:t>)</a:t>
            </a:r>
            <a:endParaRPr lang="ru-RU"/>
          </a:p>
        </p:txBody>
      </p:sp>
      <p:sp>
        <p:nvSpPr>
          <p:cNvPr id="2128" name="Rectangle 78"/>
          <p:cNvSpPr>
            <a:spLocks noChangeArrowheads="1"/>
          </p:cNvSpPr>
          <p:nvPr/>
        </p:nvSpPr>
        <p:spPr bwMode="auto">
          <a:xfrm>
            <a:off x="4932363" y="1639888"/>
            <a:ext cx="465137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200" i="1"/>
              <a:t>f</a:t>
            </a:r>
            <a:r>
              <a:rPr lang="ru-RU" sz="1200" i="1"/>
              <a:t>(h</a:t>
            </a:r>
            <a:r>
              <a:rPr lang="ru-RU" sz="1200" i="1" baseline="-25000"/>
              <a:t>3</a:t>
            </a:r>
            <a:r>
              <a:rPr lang="ru-RU" sz="1200" i="1"/>
              <a:t>)</a:t>
            </a:r>
            <a:endParaRPr lang="ru-RU"/>
          </a:p>
        </p:txBody>
      </p:sp>
      <p:sp>
        <p:nvSpPr>
          <p:cNvPr id="2129" name="Rectangle 79"/>
          <p:cNvSpPr>
            <a:spLocks noChangeArrowheads="1"/>
          </p:cNvSpPr>
          <p:nvPr/>
        </p:nvSpPr>
        <p:spPr bwMode="auto">
          <a:xfrm>
            <a:off x="4356100" y="3789363"/>
            <a:ext cx="3384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/>
            <a:endParaRPr lang="ru-RU"/>
          </a:p>
        </p:txBody>
      </p:sp>
      <p:sp>
        <p:nvSpPr>
          <p:cNvPr id="2130" name="Rectangle 80"/>
          <p:cNvSpPr>
            <a:spLocks noChangeArrowheads="1"/>
          </p:cNvSpPr>
          <p:nvPr/>
        </p:nvSpPr>
        <p:spPr bwMode="auto">
          <a:xfrm>
            <a:off x="4356100" y="3213100"/>
            <a:ext cx="3384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/>
            <a:r>
              <a:rPr lang="ru-RU"/>
              <a:t>Однослойный персептрон</a:t>
            </a:r>
          </a:p>
        </p:txBody>
      </p:sp>
      <p:sp>
        <p:nvSpPr>
          <p:cNvPr id="2131" name="Rectangle 81"/>
          <p:cNvSpPr>
            <a:spLocks noChangeArrowheads="1"/>
          </p:cNvSpPr>
          <p:nvPr/>
        </p:nvSpPr>
        <p:spPr bwMode="auto">
          <a:xfrm>
            <a:off x="611188" y="6092825"/>
            <a:ext cx="3384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/>
            <a:r>
              <a:rPr lang="ru-RU"/>
              <a:t>Сеть Хопфилда</a:t>
            </a: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>
            <p:ph sz="half" idx="2"/>
          </p:nvPr>
        </p:nvGraphicFramePr>
        <p:xfrm>
          <a:off x="3924300" y="4221163"/>
          <a:ext cx="4030663" cy="441325"/>
        </p:xfrm>
        <a:graphic>
          <a:graphicData uri="http://schemas.openxmlformats.org/presentationml/2006/ole">
            <p:oleObj spid="_x0000_s2051" name="Формула" r:id="rId4" imgW="2082600" imgH="228600" progId="Equation.3">
              <p:embed/>
            </p:oleObj>
          </a:graphicData>
        </a:graphic>
      </p:graphicFrame>
      <p:sp>
        <p:nvSpPr>
          <p:cNvPr id="2132" name="Rectangle 83"/>
          <p:cNvSpPr>
            <a:spLocks noChangeArrowheads="1"/>
          </p:cNvSpPr>
          <p:nvPr/>
        </p:nvSpPr>
        <p:spPr bwMode="auto">
          <a:xfrm>
            <a:off x="3851275" y="3789363"/>
            <a:ext cx="5041900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/>
              <a:t>Число связей в многослойном персептроне</a:t>
            </a:r>
          </a:p>
        </p:txBody>
      </p:sp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3924300" y="5876925"/>
          <a:ext cx="3455988" cy="352425"/>
        </p:xfrm>
        <a:graphic>
          <a:graphicData uri="http://schemas.openxmlformats.org/presentationml/2006/ole">
            <p:oleObj spid="_x0000_s2052" name="Формула" r:id="rId5" imgW="1600200" imgH="177480" progId="Equation.3">
              <p:embed/>
            </p:oleObj>
          </a:graphicData>
        </a:graphic>
      </p:graphicFrame>
      <p:sp>
        <p:nvSpPr>
          <p:cNvPr id="2133" name="Rectangle 85"/>
          <p:cNvSpPr>
            <a:spLocks noChangeArrowheads="1"/>
          </p:cNvSpPr>
          <p:nvPr/>
        </p:nvSpPr>
        <p:spPr bwMode="auto">
          <a:xfrm>
            <a:off x="3851275" y="4797425"/>
            <a:ext cx="5041900" cy="9255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/>
              <a:t>Число связей в полно-связной нейронной сети для обработки вектора данных из 512 точек</a:t>
            </a:r>
          </a:p>
        </p:txBody>
      </p:sp>
      <p:sp>
        <p:nvSpPr>
          <p:cNvPr id="86" name="Номер слайда 8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DBA14-339A-44F9-B432-C9B415102932}" type="slidenum">
              <a:rPr lang="ru-RU" smtClean="0"/>
              <a:pPr>
                <a:defRPr/>
              </a:pPr>
              <a:t>12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0387"/>
          </a:xfrm>
        </p:spPr>
        <p:txBody>
          <a:bodyPr/>
          <a:lstStyle/>
          <a:p>
            <a:pPr eaLnBrk="1" hangingPunct="1"/>
            <a:r>
              <a:rPr lang="ru-RU" sz="3200" smtClean="0"/>
              <a:t>Методы обучения нейронной сети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2232025" y="981075"/>
          <a:ext cx="4895850" cy="1001713"/>
        </p:xfrm>
        <a:graphic>
          <a:graphicData uri="http://schemas.openxmlformats.org/presentationml/2006/ole">
            <p:oleObj spid="_x0000_s3074" name="Формула" r:id="rId3" imgW="2108160" imgH="431640" progId="Equation.3">
              <p:embed/>
            </p:oleObj>
          </a:graphicData>
        </a:graphic>
      </p:graphicFrame>
      <p:sp>
        <p:nvSpPr>
          <p:cNvPr id="3082" name="Rectangle 4"/>
          <p:cNvSpPr>
            <a:spLocks noChangeArrowheads="1"/>
          </p:cNvSpPr>
          <p:nvPr/>
        </p:nvSpPr>
        <p:spPr bwMode="auto">
          <a:xfrm>
            <a:off x="323850" y="2168525"/>
            <a:ext cx="3095625" cy="6429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/>
              <a:t>Метод обратного</a:t>
            </a:r>
          </a:p>
          <a:p>
            <a:pPr algn="ctr"/>
            <a:r>
              <a:rPr lang="ru-RU"/>
              <a:t>Распространения ошибки</a:t>
            </a:r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611188" y="2960688"/>
          <a:ext cx="2519362" cy="717550"/>
        </p:xfrm>
        <a:graphic>
          <a:graphicData uri="http://schemas.openxmlformats.org/presentationml/2006/ole">
            <p:oleObj spid="_x0000_s3075" name="Формула" r:id="rId4" imgW="1841500" imgH="520700" progId="Equation.3">
              <p:embed/>
            </p:oleObj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539750" y="3752850"/>
          <a:ext cx="2735263" cy="820738"/>
        </p:xfrm>
        <a:graphic>
          <a:graphicData uri="http://schemas.openxmlformats.org/presentationml/2006/ole">
            <p:oleObj spid="_x0000_s3076" name="Формула" r:id="rId5" imgW="1600200" imgH="482400" progId="Equation.3">
              <p:embed/>
            </p:oleObj>
          </a:graphicData>
        </a:graphic>
      </p:graphicFrame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611188" y="5516563"/>
          <a:ext cx="1763712" cy="452437"/>
        </p:xfrm>
        <a:graphic>
          <a:graphicData uri="http://schemas.openxmlformats.org/presentationml/2006/ole">
            <p:oleObj spid="_x0000_s3077" name="Формула" r:id="rId6" imgW="990360" imgH="253800" progId="Equation.3">
              <p:embed/>
            </p:oleObj>
          </a:graphicData>
        </a:graphic>
      </p:graphicFrame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539750" y="4581525"/>
          <a:ext cx="2411413" cy="841375"/>
        </p:xfrm>
        <a:graphic>
          <a:graphicData uri="http://schemas.openxmlformats.org/presentationml/2006/ole">
            <p:oleObj spid="_x0000_s3078" name="Формула" r:id="rId7" imgW="1371600" imgH="482400" progId="Equation.3">
              <p:embed/>
            </p:oleObj>
          </a:graphicData>
        </a:graphic>
      </p:graphicFrame>
      <p:graphicFrame>
        <p:nvGraphicFramePr>
          <p:cNvPr id="3079" name="Object 7"/>
          <p:cNvGraphicFramePr>
            <a:graphicFrameLocks noChangeAspect="1"/>
          </p:cNvGraphicFramePr>
          <p:nvPr/>
        </p:nvGraphicFramePr>
        <p:xfrm>
          <a:off x="576263" y="6092825"/>
          <a:ext cx="2484437" cy="403225"/>
        </p:xfrm>
        <a:graphic>
          <a:graphicData uri="http://schemas.openxmlformats.org/presentationml/2006/ole">
            <p:oleObj spid="_x0000_s3079" name="Формула" r:id="rId8" imgW="1485720" imgH="241200" progId="Equation.3">
              <p:embed/>
            </p:oleObj>
          </a:graphicData>
        </a:graphic>
      </p:graphicFrame>
      <p:graphicFrame>
        <p:nvGraphicFramePr>
          <p:cNvPr id="3080" name="Object 8"/>
          <p:cNvGraphicFramePr>
            <a:graphicFrameLocks noChangeAspect="1"/>
          </p:cNvGraphicFramePr>
          <p:nvPr>
            <p:ph idx="1"/>
          </p:nvPr>
        </p:nvGraphicFramePr>
        <p:xfrm>
          <a:off x="4140200" y="3643313"/>
          <a:ext cx="3197225" cy="414337"/>
        </p:xfrm>
        <a:graphic>
          <a:graphicData uri="http://schemas.openxmlformats.org/presentationml/2006/ole">
            <p:oleObj spid="_x0000_s3080" name="Формула" r:id="rId9" imgW="1968480" imgH="253800" progId="Equation.3">
              <p:embed/>
            </p:oleObj>
          </a:graphicData>
        </a:graphic>
      </p:graphicFrame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4140200" y="2889250"/>
            <a:ext cx="4176713" cy="642938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/>
              <a:t>Устранение возможной блокировки сети</a:t>
            </a:r>
          </a:p>
        </p:txBody>
      </p:sp>
      <p:sp>
        <p:nvSpPr>
          <p:cNvPr id="3084" name="Rectangle 12"/>
          <p:cNvSpPr>
            <a:spLocks noChangeArrowheads="1"/>
          </p:cNvSpPr>
          <p:nvPr/>
        </p:nvSpPr>
        <p:spPr bwMode="auto">
          <a:xfrm>
            <a:off x="4140200" y="2133600"/>
            <a:ext cx="4176713" cy="6429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/>
              <a:t>Стратегии улучшения работы алгоритма обучения</a:t>
            </a:r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4140200" y="4184650"/>
            <a:ext cx="4176713" cy="93662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>
                <a:solidFill>
                  <a:schemeClr val="tx2"/>
                </a:solidFill>
              </a:rPr>
              <a:t>Устранение переобучения, путем кросс-проверки точности сети на другой выборке</a:t>
            </a:r>
          </a:p>
        </p:txBody>
      </p:sp>
      <p:sp>
        <p:nvSpPr>
          <p:cNvPr id="3086" name="Rectangle 14"/>
          <p:cNvSpPr>
            <a:spLocks noChangeArrowheads="1"/>
          </p:cNvSpPr>
          <p:nvPr/>
        </p:nvSpPr>
        <p:spPr bwMode="auto">
          <a:xfrm>
            <a:off x="4140200" y="5337175"/>
            <a:ext cx="4176713" cy="111601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>
                <a:solidFill>
                  <a:schemeClr val="folHlink"/>
                </a:solidFill>
              </a:rPr>
              <a:t>Обхождение локальных минимумов с помощью увеличения нейронов скрытого слоя. Случайное изменения весовых коэффициентов</a:t>
            </a:r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B2D44-3B01-4C50-8482-239431B7C473}" type="slidenum">
              <a:rPr lang="ru-RU" smtClean="0"/>
              <a:pPr>
                <a:defRPr/>
              </a:pPr>
              <a:t>13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 нейронных сетей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Сети </a:t>
            </a:r>
            <a:r>
              <a:rPr lang="en-US" dirty="0" smtClean="0"/>
              <a:t>RNN </a:t>
            </a:r>
          </a:p>
          <a:p>
            <a:r>
              <a:rPr lang="en-US" dirty="0" smtClean="0"/>
              <a:t>Fast R-CNN, Faster R-CNN</a:t>
            </a:r>
          </a:p>
          <a:p>
            <a:r>
              <a:rPr lang="ru-RU" dirty="0" err="1" smtClean="0"/>
              <a:t>Сверточные</a:t>
            </a:r>
            <a:r>
              <a:rPr lang="ru-RU" dirty="0" smtClean="0"/>
              <a:t> нейронные сети</a:t>
            </a:r>
          </a:p>
          <a:p>
            <a:r>
              <a:rPr lang="ru-RU" dirty="0" smtClean="0"/>
              <a:t>Сети на основе слоев </a:t>
            </a:r>
            <a:r>
              <a:rPr lang="en-US" dirty="0" smtClean="0"/>
              <a:t>LSTM, GRU</a:t>
            </a:r>
          </a:p>
          <a:p>
            <a:r>
              <a:rPr lang="en-US" dirty="0" smtClean="0"/>
              <a:t>YOLO v</a:t>
            </a:r>
            <a:r>
              <a:rPr lang="ru-RU" dirty="0" smtClean="0"/>
              <a:t>3-5</a:t>
            </a:r>
            <a:endParaRPr lang="en-US" dirty="0" smtClean="0"/>
          </a:p>
          <a:p>
            <a:r>
              <a:rPr lang="en-US" dirty="0" smtClean="0"/>
              <a:t>BERT, GPT-2,3</a:t>
            </a:r>
            <a:endParaRPr lang="ru-RU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B2D44-3B01-4C50-8482-239431B7C473}" type="slidenum">
              <a:rPr lang="ru-RU" smtClean="0"/>
              <a:pPr>
                <a:defRPr/>
              </a:pPr>
              <a:t>14</a:t>
            </a:fld>
            <a:endParaRPr 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333375"/>
            <a:ext cx="8280400" cy="38877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1800" smtClean="0"/>
              <a:t>Управляют беспилотником</a:t>
            </a:r>
          </a:p>
          <a:p>
            <a:pPr eaLnBrk="1" hangingPunct="1">
              <a:lnSpc>
                <a:spcPct val="80000"/>
              </a:lnSpc>
            </a:pPr>
            <a:r>
              <a:rPr lang="ru-RU" sz="1800" smtClean="0"/>
              <a:t>В 1996 году фирмой Accurate Automation Corp(</a:t>
            </a:r>
            <a:r>
              <a:rPr lang="ru-RU" sz="1800" b="1" smtClean="0">
                <a:hlinkClick r:id="rId2"/>
              </a:rPr>
              <a:t>http://www.accurate-automation.com</a:t>
            </a:r>
            <a:r>
              <a:rPr lang="ru-RU" sz="1800" smtClean="0"/>
              <a:t>), Chattanooga, TN по заказу NASA и Air Force был разработан экспериментальный автопилотируемый гиперзвуковой самолет-разведчик LoFLYTE (Low-Observable Flight Test Experiment — рис. 4). Самолет имел длину всего 2,5 м и вес 32 кг и был предназначен для исследования новых принципов пилотирования. LoFLYTE использовал нейронные сети, позволяющие автопилоту обучаться, копируя приемы пилотирования летчика. Поскольку самолет был предназначен для полетов со скоростью 4-5 махов, то быстрота реакции пилота-человека могла быть недостаточной для адекватного отклика на изменение режима полета. В этом случае на помощь приходили нейронные сети, которые перенимали опыт управления у летчика и за счет высокой скорости обработки информации позволяли быстро находить выход в аварийных и экстремальных ситуациях </a:t>
            </a:r>
          </a:p>
        </p:txBody>
      </p:sp>
      <p:pic>
        <p:nvPicPr>
          <p:cNvPr id="13315" name="Picture 5" descr="Рис. 4. Гиперзвуковой самолет-разведчик LoFLYTE (фотографии Accurate Automation Corp и NASA)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00113" y="4292600"/>
            <a:ext cx="7416800" cy="1763713"/>
          </a:xfrm>
          <a:noFill/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8E7AD8-D9EA-40C7-9560-D1864E4D4055}" type="slidenum">
              <a:rPr lang="ru-RU" smtClean="0"/>
              <a:pPr>
                <a:defRPr/>
              </a:pPr>
              <a:t>15</a:t>
            </a:fld>
            <a:endParaRPr 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686800" cy="1786210"/>
          </a:xfrm>
        </p:spPr>
        <p:txBody>
          <a:bodyPr/>
          <a:lstStyle/>
          <a:p>
            <a:r>
              <a:rPr lang="ru-RU" sz="2800" dirty="0" smtClean="0"/>
              <a:t>Библиотеки для создания и обучения нейронных сетей. Для построения графов вычислений для распараллеливания  на процессорах и </a:t>
            </a:r>
            <a:r>
              <a:rPr lang="en-US" sz="2800" dirty="0" smtClean="0"/>
              <a:t>GPU.</a:t>
            </a:r>
            <a:endParaRPr lang="ru-RU" sz="28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395536" y="2132856"/>
            <a:ext cx="4038600" cy="4209331"/>
          </a:xfrm>
        </p:spPr>
        <p:txBody>
          <a:bodyPr/>
          <a:lstStyle/>
          <a:p>
            <a:r>
              <a:rPr lang="en-US" dirty="0" err="1" smtClean="0"/>
              <a:t>Keras</a:t>
            </a:r>
            <a:endParaRPr lang="en-US" dirty="0" smtClean="0"/>
          </a:p>
          <a:p>
            <a:r>
              <a:rPr lang="en-US" dirty="0" err="1" smtClean="0"/>
              <a:t>Caffe</a:t>
            </a:r>
            <a:endParaRPr lang="en-US" dirty="0" smtClean="0"/>
          </a:p>
          <a:p>
            <a:r>
              <a:rPr lang="en-US" dirty="0" err="1" smtClean="0"/>
              <a:t>PyTorch</a:t>
            </a:r>
            <a:endParaRPr lang="en-US" dirty="0" smtClean="0"/>
          </a:p>
          <a:p>
            <a:r>
              <a:rPr lang="en-US" dirty="0" err="1" smtClean="0"/>
              <a:t>Theano</a:t>
            </a:r>
            <a:endParaRPr lang="en-US" dirty="0" smtClean="0"/>
          </a:p>
          <a:p>
            <a:r>
              <a:rPr lang="en-US" dirty="0" err="1" smtClean="0"/>
              <a:t>TensorFlow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1916832"/>
            <a:ext cx="3665215" cy="1451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3212976"/>
            <a:ext cx="3702685" cy="122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8E7AD8-D9EA-40C7-9560-D1864E4D4055}" type="slidenum">
              <a:rPr lang="ru-RU" smtClean="0"/>
              <a:pPr>
                <a:defRPr/>
              </a:pPr>
              <a:t>16</a:t>
            </a:fld>
            <a:endParaRPr 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направления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0" y="1124744"/>
            <a:ext cx="8748464" cy="5472608"/>
          </a:xfrm>
        </p:spPr>
        <p:txBody>
          <a:bodyPr/>
          <a:lstStyle/>
          <a:p>
            <a:r>
              <a:rPr lang="ru-RU" sz="2800" dirty="0" smtClean="0"/>
              <a:t>Генерация и повышение разрешения изображений (вариационные </a:t>
            </a:r>
            <a:r>
              <a:rPr lang="ru-RU" sz="2800" dirty="0" err="1" smtClean="0"/>
              <a:t>аутоэнкодеры</a:t>
            </a:r>
            <a:r>
              <a:rPr lang="ru-RU" sz="2800" dirty="0" smtClean="0"/>
              <a:t>, генеративные состязательные сети </a:t>
            </a:r>
            <a:r>
              <a:rPr lang="en-US" sz="2800" dirty="0" smtClean="0"/>
              <a:t>(GAN)</a:t>
            </a:r>
            <a:r>
              <a:rPr lang="ru-RU" sz="2800" dirty="0" smtClean="0"/>
              <a:t>.</a:t>
            </a:r>
          </a:p>
          <a:p>
            <a:r>
              <a:rPr lang="ru-RU" sz="2800" dirty="0" smtClean="0"/>
              <a:t>Обучение с подкреплением (</a:t>
            </a:r>
            <a:r>
              <a:rPr lang="en-US" sz="2800" dirty="0" smtClean="0"/>
              <a:t>Reinforcement learning</a:t>
            </a:r>
            <a:r>
              <a:rPr lang="ru-RU" sz="2800" dirty="0" smtClean="0"/>
              <a:t>)</a:t>
            </a:r>
            <a:r>
              <a:rPr lang="en-US" sz="2800" dirty="0" smtClean="0"/>
              <a:t> DQN (deep q network, q - learning), A123C (advantage asynchronous actor critic), PPO (proximal policy optimization) </a:t>
            </a:r>
            <a:endParaRPr lang="ru-RU" sz="2800" dirty="0" smtClean="0"/>
          </a:p>
          <a:p>
            <a:r>
              <a:rPr lang="ru-RU" sz="2800" dirty="0" smtClean="0"/>
              <a:t>Классификация изображений.</a:t>
            </a:r>
          </a:p>
          <a:p>
            <a:r>
              <a:rPr lang="ru-RU" sz="2800" dirty="0" smtClean="0"/>
              <a:t>Сегментация и детектирование изображений. (</a:t>
            </a:r>
            <a:r>
              <a:rPr lang="en-US" sz="2800" dirty="0" smtClean="0"/>
              <a:t>R-CNN, Fast R CNN, Faster R CNN, Yolo v1-5</a:t>
            </a:r>
            <a:r>
              <a:rPr lang="ru-RU" sz="2800" dirty="0" smtClean="0"/>
              <a:t>)</a:t>
            </a:r>
            <a:endParaRPr lang="en-US" sz="2800" dirty="0" smtClean="0"/>
          </a:p>
          <a:p>
            <a:r>
              <a:rPr lang="en-US" sz="2800" dirty="0" smtClean="0"/>
              <a:t>NLP (Nature language processing)</a:t>
            </a:r>
            <a:endParaRPr lang="ru-RU" sz="2800" dirty="0" smtClean="0"/>
          </a:p>
          <a:p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8E7AD8-D9EA-40C7-9560-D1864E4D4055}" type="slidenum">
              <a:rPr lang="ru-RU" smtClean="0"/>
              <a:pPr>
                <a:defRPr/>
              </a:pPr>
              <a:t>17</a:t>
            </a:fld>
            <a:endParaRPr 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0"/>
            <a:ext cx="7776864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429000"/>
            <a:ext cx="6696744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2099E8-47B6-4CE7-BEB7-B66702F0BF68}" type="slidenum">
              <a:rPr lang="ru-RU" smtClean="0"/>
              <a:pPr>
                <a:defRPr/>
              </a:pPr>
              <a:t>18</a:t>
            </a:fld>
            <a:endParaRPr lang="ru-R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644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2099E8-47B6-4CE7-BEB7-B66702F0BF68}" type="slidenum">
              <a:rPr lang="ru-RU" smtClean="0"/>
              <a:pPr>
                <a:defRPr/>
              </a:pPr>
              <a:t>19</a:t>
            </a:fld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 smtClean="0"/>
              <a:t>Основные направления информатики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974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sz="2000" b="1" smtClean="0"/>
              <a:t>Теоретическая информатика</a:t>
            </a:r>
            <a:r>
              <a:rPr lang="ru-RU" sz="2000" smtClean="0"/>
              <a:t> - математическая дисциплина включающая такие дисциплины и направления как: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sz="2000" smtClean="0"/>
              <a:t>Дискретная математика, логика высказываний, логика предикатов, теория нечетких множеств,  теория алгоритмов, теория  параллельных вычислений, теория автоматов, теория сетей Петри, машина Тьюринга</a:t>
            </a:r>
          </a:p>
          <a:p>
            <a:pPr eaLnBrk="1" hangingPunct="1">
              <a:lnSpc>
                <a:spcPct val="80000"/>
              </a:lnSpc>
            </a:pPr>
            <a:r>
              <a:rPr lang="ru-RU" sz="2000" smtClean="0"/>
              <a:t>вычислительная математика и вычислительная геометрия, методы оптимизации</a:t>
            </a:r>
          </a:p>
          <a:p>
            <a:pPr eaLnBrk="1" hangingPunct="1">
              <a:lnSpc>
                <a:spcPct val="80000"/>
              </a:lnSpc>
            </a:pPr>
            <a:r>
              <a:rPr lang="ru-RU" sz="2000" smtClean="0"/>
              <a:t>теория кодирования, изучение свойств информации, передача информации по различным каналам связи и особенности передачи информации, сигналы</a:t>
            </a:r>
          </a:p>
          <a:p>
            <a:pPr eaLnBrk="1" hangingPunct="1">
              <a:lnSpc>
                <a:spcPct val="80000"/>
              </a:lnSpc>
            </a:pPr>
            <a:r>
              <a:rPr lang="ru-RU" sz="2000" smtClean="0"/>
              <a:t>системный анализ, моделирование, имитационное моделирование, теория массового обслуживания</a:t>
            </a:r>
          </a:p>
          <a:p>
            <a:pPr eaLnBrk="1" hangingPunct="1">
              <a:lnSpc>
                <a:spcPct val="80000"/>
              </a:lnSpc>
            </a:pPr>
            <a:r>
              <a:rPr lang="ru-RU" sz="2000" smtClean="0"/>
              <a:t>теория принятия решений, теория игр, исследование операций, математическое программирование </a:t>
            </a:r>
          </a:p>
          <a:p>
            <a:pPr eaLnBrk="1" hangingPunct="1">
              <a:lnSpc>
                <a:spcPct val="80000"/>
              </a:lnSpc>
            </a:pPr>
            <a:endParaRPr lang="ru-RU" sz="2000" smtClean="0"/>
          </a:p>
          <a:p>
            <a:pPr eaLnBrk="1" hangingPunct="1">
              <a:lnSpc>
                <a:spcPct val="80000"/>
              </a:lnSpc>
            </a:pPr>
            <a:endParaRPr lang="ru-RU" sz="2000" smtClean="0"/>
          </a:p>
          <a:p>
            <a:pPr eaLnBrk="1" hangingPunct="1">
              <a:lnSpc>
                <a:spcPct val="80000"/>
              </a:lnSpc>
            </a:pPr>
            <a:endParaRPr lang="ru-RU" sz="200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B2D44-3B01-4C50-8482-239431B7C473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4744"/>
            <a:ext cx="914400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115616" y="260648"/>
            <a:ext cx="6984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StackGAN</a:t>
            </a:r>
            <a:r>
              <a:rPr lang="en-US" sz="2800" dirty="0" smtClean="0"/>
              <a:t> – </a:t>
            </a:r>
            <a:r>
              <a:rPr lang="ru-RU" sz="2800" dirty="0" smtClean="0"/>
              <a:t>генерация изображений птиц по текстовому описанию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2099E8-47B6-4CE7-BEB7-B66702F0BF68}" type="slidenum">
              <a:rPr lang="ru-RU" smtClean="0"/>
              <a:pPr>
                <a:defRPr/>
              </a:pPr>
              <a:t>20</a:t>
            </a:fld>
            <a:endParaRPr 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150"/>
            <a:ext cx="9144000" cy="616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Rectangle 6"/>
          <p:cNvSpPr>
            <a:spLocks noChangeArrowheads="1"/>
          </p:cNvSpPr>
          <p:nvPr/>
        </p:nvSpPr>
        <p:spPr bwMode="auto">
          <a:xfrm>
            <a:off x="1475656" y="260648"/>
            <a:ext cx="69590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dirty="0"/>
              <a:t>Нейронные сети рисуют </a:t>
            </a:r>
            <a:r>
              <a:rPr lang="ru-RU" dirty="0" smtClean="0"/>
              <a:t>картины</a:t>
            </a:r>
            <a:r>
              <a:rPr lang="en-US" dirty="0" smtClean="0"/>
              <a:t> c </a:t>
            </a:r>
            <a:r>
              <a:rPr lang="ru-RU" dirty="0" smtClean="0"/>
              <a:t>помощью смешения стилей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2099E8-47B6-4CE7-BEB7-B66702F0BF68}" type="slidenum">
              <a:rPr lang="ru-RU" smtClean="0"/>
              <a:pPr>
                <a:defRPr/>
              </a:pPr>
              <a:t>21</a:t>
            </a:fld>
            <a:endParaRPr 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 descr="Рис. 6. NeuroShell Predict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863600"/>
            <a:ext cx="7993062" cy="599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8"/>
          <p:cNvSpPr>
            <a:spLocks noChangeArrowheads="1"/>
          </p:cNvSpPr>
          <p:nvPr/>
        </p:nvSpPr>
        <p:spPr bwMode="auto">
          <a:xfrm>
            <a:off x="2700338" y="333375"/>
            <a:ext cx="36496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Предсказание, прогнозирование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2099E8-47B6-4CE7-BEB7-B66702F0BF68}" type="slidenum">
              <a:rPr lang="ru-RU" smtClean="0"/>
              <a:pPr>
                <a:defRPr/>
              </a:pPr>
              <a:t>22</a:t>
            </a:fld>
            <a:endParaRPr lang="ru-RU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 smtClean="0"/>
              <a:t>Оптимизация с использованием генетического алгоритма</a:t>
            </a:r>
          </a:p>
        </p:txBody>
      </p:sp>
      <p:sp>
        <p:nvSpPr>
          <p:cNvPr id="5126" name="Rectangle 3"/>
          <p:cNvSpPr>
            <a:spLocks noChangeArrowheads="1"/>
          </p:cNvSpPr>
          <p:nvPr/>
        </p:nvSpPr>
        <p:spPr bwMode="auto">
          <a:xfrm>
            <a:off x="2700338" y="1557338"/>
            <a:ext cx="2665412" cy="9350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latin typeface="Tahoma" pitchFamily="34" charset="0"/>
              </a:rPr>
              <a:t>Генерация нескольких</a:t>
            </a:r>
          </a:p>
          <a:p>
            <a:pPr algn="ctr"/>
            <a:r>
              <a:rPr lang="ru-RU">
                <a:latin typeface="Tahoma" pitchFamily="34" charset="0"/>
              </a:rPr>
              <a:t>популяций</a:t>
            </a:r>
          </a:p>
        </p:txBody>
      </p:sp>
      <p:sp>
        <p:nvSpPr>
          <p:cNvPr id="5127" name="Rectangle 4"/>
          <p:cNvSpPr>
            <a:spLocks noChangeArrowheads="1"/>
          </p:cNvSpPr>
          <p:nvPr/>
        </p:nvSpPr>
        <p:spPr bwMode="auto">
          <a:xfrm>
            <a:off x="2052638" y="2708275"/>
            <a:ext cx="647700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latin typeface="Tahoma" pitchFamily="34" charset="0"/>
              </a:rPr>
              <a:t>1</a:t>
            </a:r>
          </a:p>
        </p:txBody>
      </p:sp>
      <p:sp>
        <p:nvSpPr>
          <p:cNvPr id="5128" name="Rectangle 5"/>
          <p:cNvSpPr>
            <a:spLocks noChangeArrowheads="1"/>
          </p:cNvSpPr>
          <p:nvPr/>
        </p:nvSpPr>
        <p:spPr bwMode="auto">
          <a:xfrm>
            <a:off x="2844800" y="2708275"/>
            <a:ext cx="647700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latin typeface="Tahoma" pitchFamily="34" charset="0"/>
              </a:rPr>
              <a:t>2</a:t>
            </a:r>
          </a:p>
        </p:txBody>
      </p:sp>
      <p:sp>
        <p:nvSpPr>
          <p:cNvPr id="5129" name="Line 6"/>
          <p:cNvSpPr>
            <a:spLocks noChangeShapeType="1"/>
          </p:cNvSpPr>
          <p:nvPr/>
        </p:nvSpPr>
        <p:spPr bwMode="auto">
          <a:xfrm>
            <a:off x="3708400" y="2852738"/>
            <a:ext cx="1439863" cy="0"/>
          </a:xfrm>
          <a:prstGeom prst="line">
            <a:avLst/>
          </a:prstGeom>
          <a:noFill/>
          <a:ln w="603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30" name="Rectangle 7"/>
          <p:cNvSpPr>
            <a:spLocks noChangeArrowheads="1"/>
          </p:cNvSpPr>
          <p:nvPr/>
        </p:nvSpPr>
        <p:spPr bwMode="auto">
          <a:xfrm>
            <a:off x="5292725" y="2708275"/>
            <a:ext cx="647700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Tahoma" pitchFamily="34" charset="0"/>
              </a:rPr>
              <a:t>N</a:t>
            </a:r>
            <a:endParaRPr lang="ru-RU">
              <a:latin typeface="Tahoma" pitchFamily="34" charset="0"/>
            </a:endParaRPr>
          </a:p>
        </p:txBody>
      </p:sp>
      <p:cxnSp>
        <p:nvCxnSpPr>
          <p:cNvPr id="5131" name="AutoShape 8"/>
          <p:cNvCxnSpPr>
            <a:cxnSpLocks noChangeShapeType="1"/>
            <a:stCxn id="5126" idx="2"/>
            <a:endCxn id="5127" idx="0"/>
          </p:cNvCxnSpPr>
          <p:nvPr/>
        </p:nvCxnSpPr>
        <p:spPr bwMode="auto">
          <a:xfrm rot="5400000">
            <a:off x="3097213" y="1771650"/>
            <a:ext cx="215900" cy="165735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9"/>
          <p:cNvCxnSpPr>
            <a:cxnSpLocks noChangeShapeType="1"/>
            <a:stCxn id="5126" idx="2"/>
            <a:endCxn id="5128" idx="0"/>
          </p:cNvCxnSpPr>
          <p:nvPr/>
        </p:nvCxnSpPr>
        <p:spPr bwMode="auto">
          <a:xfrm rot="5400000">
            <a:off x="3493294" y="2167731"/>
            <a:ext cx="215900" cy="86518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0"/>
          <p:cNvCxnSpPr>
            <a:cxnSpLocks noChangeShapeType="1"/>
            <a:stCxn id="5126" idx="2"/>
            <a:endCxn id="5130" idx="0"/>
          </p:cNvCxnSpPr>
          <p:nvPr/>
        </p:nvCxnSpPr>
        <p:spPr bwMode="auto">
          <a:xfrm rot="16200000" flipH="1">
            <a:off x="4717257" y="1808956"/>
            <a:ext cx="215900" cy="158273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4" name="Rectangle 11"/>
          <p:cNvSpPr>
            <a:spLocks noChangeArrowheads="1"/>
          </p:cNvSpPr>
          <p:nvPr/>
        </p:nvSpPr>
        <p:spPr bwMode="auto">
          <a:xfrm>
            <a:off x="2843213" y="4292600"/>
            <a:ext cx="2087562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latin typeface="Tahoma" pitchFamily="34" charset="0"/>
              </a:rPr>
              <a:t>кроссинговер</a:t>
            </a:r>
          </a:p>
        </p:txBody>
      </p:sp>
      <p:sp>
        <p:nvSpPr>
          <p:cNvPr id="5135" name="Rectangle 12"/>
          <p:cNvSpPr>
            <a:spLocks noChangeArrowheads="1"/>
          </p:cNvSpPr>
          <p:nvPr/>
        </p:nvSpPr>
        <p:spPr bwMode="auto">
          <a:xfrm>
            <a:off x="395288" y="3213100"/>
            <a:ext cx="3384550" cy="86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latin typeface="Tahoma" pitchFamily="34" charset="0"/>
              </a:rPr>
              <a:t>выбор двух особей из</a:t>
            </a:r>
          </a:p>
          <a:p>
            <a:pPr algn="ctr"/>
            <a:r>
              <a:rPr lang="ru-RU">
                <a:latin typeface="Tahoma" pitchFamily="34" charset="0"/>
              </a:rPr>
              <a:t>одной популяции с большой</a:t>
            </a:r>
          </a:p>
          <a:p>
            <a:pPr algn="ctr"/>
            <a:r>
              <a:rPr lang="ru-RU">
                <a:latin typeface="Tahoma" pitchFamily="34" charset="0"/>
              </a:rPr>
              <a:t>вероятностью</a:t>
            </a:r>
          </a:p>
        </p:txBody>
      </p:sp>
      <p:sp>
        <p:nvSpPr>
          <p:cNvPr id="5136" name="Rectangle 13"/>
          <p:cNvSpPr>
            <a:spLocks noChangeArrowheads="1"/>
          </p:cNvSpPr>
          <p:nvPr/>
        </p:nvSpPr>
        <p:spPr bwMode="auto">
          <a:xfrm>
            <a:off x="2843213" y="5084763"/>
            <a:ext cx="2089150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latin typeface="Tahoma" pitchFamily="34" charset="0"/>
              </a:rPr>
              <a:t>мутация</a:t>
            </a:r>
          </a:p>
        </p:txBody>
      </p:sp>
      <p:sp>
        <p:nvSpPr>
          <p:cNvPr id="5137" name="Rectangle 14"/>
          <p:cNvSpPr>
            <a:spLocks noChangeArrowheads="1"/>
          </p:cNvSpPr>
          <p:nvPr/>
        </p:nvSpPr>
        <p:spPr bwMode="auto">
          <a:xfrm>
            <a:off x="1619250" y="6021388"/>
            <a:ext cx="4608513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latin typeface="Tahoma" pitchFamily="34" charset="0"/>
              </a:rPr>
              <a:t>отбор слабых особей в </a:t>
            </a:r>
          </a:p>
          <a:p>
            <a:pPr algn="ctr"/>
            <a:r>
              <a:rPr lang="ru-RU">
                <a:latin typeface="Tahoma" pitchFamily="34" charset="0"/>
              </a:rPr>
              <a:t>соответствии оптимизируемой функцией</a:t>
            </a:r>
          </a:p>
        </p:txBody>
      </p:sp>
      <p:sp>
        <p:nvSpPr>
          <p:cNvPr id="5138" name="Rectangle 15"/>
          <p:cNvSpPr>
            <a:spLocks noChangeArrowheads="1"/>
          </p:cNvSpPr>
          <p:nvPr/>
        </p:nvSpPr>
        <p:spPr bwMode="auto">
          <a:xfrm>
            <a:off x="3924300" y="3213100"/>
            <a:ext cx="3384550" cy="86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latin typeface="Tahoma" pitchFamily="34" charset="0"/>
              </a:rPr>
              <a:t>выбор двух особей из</a:t>
            </a:r>
          </a:p>
          <a:p>
            <a:pPr algn="ctr"/>
            <a:r>
              <a:rPr lang="ru-RU">
                <a:latin typeface="Tahoma" pitchFamily="34" charset="0"/>
              </a:rPr>
              <a:t>разных популяций с малой</a:t>
            </a:r>
          </a:p>
          <a:p>
            <a:pPr algn="ctr"/>
            <a:r>
              <a:rPr lang="ru-RU">
                <a:latin typeface="Tahoma" pitchFamily="34" charset="0"/>
              </a:rPr>
              <a:t>вероятностью</a:t>
            </a:r>
          </a:p>
        </p:txBody>
      </p:sp>
      <p:sp>
        <p:nvSpPr>
          <p:cNvPr id="5139" name="Rectangle 16"/>
          <p:cNvSpPr>
            <a:spLocks noChangeArrowheads="1"/>
          </p:cNvSpPr>
          <p:nvPr/>
        </p:nvSpPr>
        <p:spPr bwMode="auto">
          <a:xfrm>
            <a:off x="5076825" y="5084763"/>
            <a:ext cx="3095625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latin typeface="Tahoma" pitchFamily="34" charset="0"/>
              </a:rPr>
              <a:t>добавление особи</a:t>
            </a:r>
          </a:p>
          <a:p>
            <a:pPr algn="ctr"/>
            <a:r>
              <a:rPr lang="ru-RU">
                <a:latin typeface="Tahoma" pitchFamily="34" charset="0"/>
              </a:rPr>
              <a:t>в родительскую популяцию</a:t>
            </a:r>
          </a:p>
        </p:txBody>
      </p:sp>
      <p:cxnSp>
        <p:nvCxnSpPr>
          <p:cNvPr id="5140" name="AutoShape 17"/>
          <p:cNvCxnSpPr>
            <a:cxnSpLocks noChangeShapeType="1"/>
            <a:stCxn id="5135" idx="2"/>
            <a:endCxn id="5134" idx="0"/>
          </p:cNvCxnSpPr>
          <p:nvPr/>
        </p:nvCxnSpPr>
        <p:spPr bwMode="auto">
          <a:xfrm rot="16200000" flipH="1">
            <a:off x="2879726" y="3284537"/>
            <a:ext cx="215900" cy="180022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5141" name="AutoShape 18"/>
          <p:cNvCxnSpPr>
            <a:cxnSpLocks noChangeShapeType="1"/>
            <a:stCxn id="5138" idx="2"/>
            <a:endCxn id="5134" idx="0"/>
          </p:cNvCxnSpPr>
          <p:nvPr/>
        </p:nvCxnSpPr>
        <p:spPr bwMode="auto">
          <a:xfrm rot="5400000">
            <a:off x="4644232" y="3320256"/>
            <a:ext cx="215900" cy="172878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5142" name="AutoShape 19"/>
          <p:cNvCxnSpPr>
            <a:cxnSpLocks noChangeShapeType="1"/>
            <a:stCxn id="5134" idx="2"/>
            <a:endCxn id="5136" idx="0"/>
          </p:cNvCxnSpPr>
          <p:nvPr/>
        </p:nvCxnSpPr>
        <p:spPr bwMode="auto">
          <a:xfrm rot="5400000">
            <a:off x="3815556" y="5012532"/>
            <a:ext cx="14446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43" name="AutoShape 20"/>
          <p:cNvCxnSpPr>
            <a:cxnSpLocks noChangeShapeType="1"/>
            <a:stCxn id="5136" idx="2"/>
            <a:endCxn id="5137" idx="0"/>
          </p:cNvCxnSpPr>
          <p:nvPr/>
        </p:nvCxnSpPr>
        <p:spPr bwMode="auto">
          <a:xfrm rot="16200000" flipH="1">
            <a:off x="3761581" y="5858670"/>
            <a:ext cx="288925" cy="3651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5144" name="AutoShape 21"/>
          <p:cNvCxnSpPr>
            <a:cxnSpLocks noChangeShapeType="1"/>
            <a:stCxn id="5136" idx="3"/>
            <a:endCxn id="5139" idx="1"/>
          </p:cNvCxnSpPr>
          <p:nvPr/>
        </p:nvCxnSpPr>
        <p:spPr bwMode="auto">
          <a:xfrm>
            <a:off x="4932363" y="5408613"/>
            <a:ext cx="14446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45" name="AutoShape 22"/>
          <p:cNvCxnSpPr>
            <a:cxnSpLocks noChangeShapeType="1"/>
            <a:stCxn id="5128" idx="2"/>
            <a:endCxn id="5135" idx="0"/>
          </p:cNvCxnSpPr>
          <p:nvPr/>
        </p:nvCxnSpPr>
        <p:spPr bwMode="auto">
          <a:xfrm rot="5400000">
            <a:off x="2555876" y="2600325"/>
            <a:ext cx="144462" cy="1081087"/>
          </a:xfrm>
          <a:prstGeom prst="curvedConnector3">
            <a:avLst>
              <a:gd name="adj1" fmla="val 49449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46" name="AutoShape 23"/>
          <p:cNvCxnSpPr>
            <a:cxnSpLocks noChangeShapeType="1"/>
            <a:stCxn id="5127" idx="2"/>
            <a:endCxn id="5135" idx="0"/>
          </p:cNvCxnSpPr>
          <p:nvPr/>
        </p:nvCxnSpPr>
        <p:spPr bwMode="auto">
          <a:xfrm rot="5400000">
            <a:off x="2159795" y="2996406"/>
            <a:ext cx="144462" cy="288925"/>
          </a:xfrm>
          <a:prstGeom prst="curvedConnector3">
            <a:avLst>
              <a:gd name="adj1" fmla="val 49449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47" name="AutoShape 24"/>
          <p:cNvCxnSpPr>
            <a:cxnSpLocks noChangeShapeType="1"/>
            <a:stCxn id="5128" idx="2"/>
            <a:endCxn id="5138" idx="0"/>
          </p:cNvCxnSpPr>
          <p:nvPr/>
        </p:nvCxnSpPr>
        <p:spPr bwMode="auto">
          <a:xfrm rot="16200000" flipH="1">
            <a:off x="4320382" y="1916906"/>
            <a:ext cx="144462" cy="2447925"/>
          </a:xfrm>
          <a:prstGeom prst="curvedConnector3">
            <a:avLst>
              <a:gd name="adj1" fmla="val 49449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48" name="AutoShape 25"/>
          <p:cNvCxnSpPr>
            <a:cxnSpLocks noChangeShapeType="1"/>
            <a:stCxn id="5130" idx="2"/>
            <a:endCxn id="5138" idx="0"/>
          </p:cNvCxnSpPr>
          <p:nvPr/>
        </p:nvCxnSpPr>
        <p:spPr bwMode="auto">
          <a:xfrm rot="5400000">
            <a:off x="5544344" y="3140869"/>
            <a:ext cx="14446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49" name="AutoShape 26"/>
          <p:cNvCxnSpPr>
            <a:cxnSpLocks noChangeShapeType="1"/>
            <a:stCxn id="5130" idx="2"/>
            <a:endCxn id="5135" idx="0"/>
          </p:cNvCxnSpPr>
          <p:nvPr/>
        </p:nvCxnSpPr>
        <p:spPr bwMode="auto">
          <a:xfrm rot="5400000">
            <a:off x="3779838" y="1376363"/>
            <a:ext cx="144462" cy="3529012"/>
          </a:xfrm>
          <a:prstGeom prst="curvedConnector3">
            <a:avLst>
              <a:gd name="adj1" fmla="val 49449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50" name="Rectangle 27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5076825" y="4437063"/>
          <a:ext cx="3598863" cy="273050"/>
        </p:xfrm>
        <a:graphic>
          <a:graphicData uri="http://schemas.openxmlformats.org/presentationml/2006/ole">
            <p:oleObj spid="_x0000_s5122" name="Формула" r:id="rId3" imgW="2895600" imgH="215900" progId="Equation.3">
              <p:embed/>
            </p:oleObj>
          </a:graphicData>
        </a:graphic>
      </p:graphicFrame>
      <p:sp>
        <p:nvSpPr>
          <p:cNvPr id="5151" name="Rectangle 29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1187450" y="5084763"/>
          <a:ext cx="1295400" cy="374650"/>
        </p:xfrm>
        <a:graphic>
          <a:graphicData uri="http://schemas.openxmlformats.org/presentationml/2006/ole">
            <p:oleObj spid="_x0000_s5123" name="Формула" r:id="rId4" imgW="787400" imgH="228600" progId="Equation.3">
              <p:embed/>
            </p:oleObj>
          </a:graphicData>
        </a:graphic>
      </p:graphicFrame>
      <p:sp>
        <p:nvSpPr>
          <p:cNvPr id="5152" name="Rectangle 31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1331913" y="5445125"/>
          <a:ext cx="990600" cy="341313"/>
        </p:xfrm>
        <a:graphic>
          <a:graphicData uri="http://schemas.openxmlformats.org/presentationml/2006/ole">
            <p:oleObj spid="_x0000_s5124" name="Формула" r:id="rId5" imgW="660240" imgH="228600" progId="Equation.3">
              <p:embed/>
            </p:oleObj>
          </a:graphicData>
        </a:graphic>
      </p:graphicFrame>
      <p:sp>
        <p:nvSpPr>
          <p:cNvPr id="33" name="Номер слайда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B2D44-3B01-4C50-8482-239431B7C473}" type="slidenum">
              <a:rPr lang="ru-RU" smtClean="0"/>
              <a:pPr>
                <a:defRPr/>
              </a:pPr>
              <a:t>23</a:t>
            </a:fld>
            <a:endParaRPr lang="ru-R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5" descr="239px-Schema_simple_algorithme_genetique_ru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713" y="0"/>
            <a:ext cx="4718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2099E8-47B6-4CE7-BEB7-B66702F0BF68}" type="slidenum">
              <a:rPr lang="ru-RU" smtClean="0"/>
              <a:pPr>
                <a:defRPr/>
              </a:pPr>
              <a:t>24</a:t>
            </a:fld>
            <a:endParaRPr lang="ru-RU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 descr="0757feee1e4b3beca5107be1baaa011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4962"/>
            <a:ext cx="9144000" cy="525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51520" y="404664"/>
            <a:ext cx="8833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Пример обучения нейронной сети агента в искусственной  виртуальной среде.</a:t>
            </a:r>
          </a:p>
          <a:p>
            <a:r>
              <a:rPr lang="ru-RU" dirty="0" smtClean="0"/>
              <a:t>Используется генетический алгоритм отбора для настройки параметров агента.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2099E8-47B6-4CE7-BEB7-B66702F0BF68}" type="slidenum">
              <a:rPr lang="ru-RU" smtClean="0"/>
              <a:pPr>
                <a:defRPr/>
              </a:pPr>
              <a:t>25</a:t>
            </a:fld>
            <a:endParaRPr lang="ru-R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8840788" cy="496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2099E8-47B6-4CE7-BEB7-B66702F0BF68}" type="slidenum">
              <a:rPr lang="ru-RU" smtClean="0"/>
              <a:pPr>
                <a:defRPr/>
              </a:pPr>
              <a:t>26</a:t>
            </a:fld>
            <a:endParaRPr lang="ru-RU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49275"/>
            <a:ext cx="9123363" cy="509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2099E8-47B6-4CE7-BEB7-B66702F0BF68}" type="slidenum">
              <a:rPr lang="ru-RU" smtClean="0"/>
              <a:pPr>
                <a:defRPr/>
              </a:pPr>
              <a:t>27</a:t>
            </a:fld>
            <a:endParaRPr 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787152"/>
            <a:ext cx="8604448" cy="6070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55576" y="260648"/>
            <a:ext cx="7387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Эволюционно настраивается животное, которое учится двигаться. </a:t>
            </a:r>
            <a:endParaRPr lang="ru-RU" dirty="0"/>
          </a:p>
          <a:p>
            <a:r>
              <a:rPr lang="ru-RU" dirty="0" smtClean="0"/>
              <a:t>Модель движения задается полиномиальными уравнениями. </a:t>
            </a:r>
          </a:p>
          <a:p>
            <a:r>
              <a:rPr lang="ru-RU" dirty="0" smtClean="0"/>
              <a:t>С помощью эволюционного алгоритма ищутся параметры агента.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2099E8-47B6-4CE7-BEB7-B66702F0BF68}" type="slidenum">
              <a:rPr lang="ru-RU" smtClean="0"/>
              <a:pPr>
                <a:defRPr/>
              </a:pPr>
              <a:t>28</a:t>
            </a:fld>
            <a:endParaRPr lang="ru-RU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3500438"/>
            <a:ext cx="4392613" cy="318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7" descr="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3573463"/>
            <a:ext cx="4356100" cy="315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9" descr="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825" y="692150"/>
            <a:ext cx="4392613" cy="291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11" descr="imag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3438" y="692150"/>
            <a:ext cx="4356100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Rectangle 12"/>
          <p:cNvSpPr>
            <a:spLocks noChangeArrowheads="1"/>
          </p:cNvSpPr>
          <p:nvPr/>
        </p:nvSpPr>
        <p:spPr bwMode="auto">
          <a:xfrm>
            <a:off x="611188" y="115888"/>
            <a:ext cx="66246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ru-RU" sz="2400"/>
              <a:t>Аппроксимация изображения полигонами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2099E8-47B6-4CE7-BEB7-B66702F0BF68}" type="slidenum">
              <a:rPr lang="ru-RU" smtClean="0"/>
              <a:pPr>
                <a:defRPr/>
              </a:pPr>
              <a:t>29</a:t>
            </a:fld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Дискретная математика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 smtClean="0"/>
              <a:t>Ложь, истина, бинарная логика</a:t>
            </a:r>
          </a:p>
          <a:p>
            <a:pPr eaLnBrk="1" hangingPunct="1">
              <a:lnSpc>
                <a:spcPct val="90000"/>
              </a:lnSpc>
            </a:pPr>
            <a:r>
              <a:rPr lang="ru-RU" sz="2800" smtClean="0"/>
              <a:t>Операции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sz="2800" smtClean="0"/>
              <a:t>И, или, не, возможность представить любую логическую формулу посредством данных операций (СКНФ, СДНФ)</a:t>
            </a:r>
          </a:p>
        </p:txBody>
      </p:sp>
      <p:pic>
        <p:nvPicPr>
          <p:cNvPr id="23556" name="Picture 5" descr="80px-NOT_gate_RU">
            <a:hlinkClick r:id="rId2"/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860032" y="1772816"/>
            <a:ext cx="1839327" cy="1079698"/>
          </a:xfrm>
        </p:spPr>
      </p:pic>
      <p:pic>
        <p:nvPicPr>
          <p:cNvPr id="23557" name="Picture 8" descr="80px-AND_gate_RU">
            <a:hlinkClick r:id="rId4"/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932040" y="3140968"/>
            <a:ext cx="1838855" cy="1079425"/>
          </a:xfrm>
        </p:spPr>
      </p:pic>
      <p:pic>
        <p:nvPicPr>
          <p:cNvPr id="23558" name="Picture 11" descr="80px-NOR_gate_RU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04048" y="4581128"/>
            <a:ext cx="1715116" cy="1007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AB2CE-1C6A-49A7-A48B-12D2AA6D19D7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765175"/>
            <a:ext cx="2592387" cy="460375"/>
          </a:xfrm>
        </p:spPr>
        <p:txBody>
          <a:bodyPr/>
          <a:lstStyle/>
          <a:p>
            <a:pPr eaLnBrk="1" hangingPunct="1"/>
            <a:r>
              <a:rPr lang="ru-RU" sz="2400" smtClean="0"/>
              <a:t>Фракталы</a:t>
            </a:r>
          </a:p>
        </p:txBody>
      </p:sp>
      <p:pic>
        <p:nvPicPr>
          <p:cNvPr id="22531" name="Picture 5" descr="250px-Mandel_zoom_00_mandelbrot_set">
            <a:hlinkClick r:id="rId2"/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940425" y="620713"/>
            <a:ext cx="2916238" cy="2193925"/>
          </a:xfrm>
        </p:spPr>
      </p:pic>
      <p:pic>
        <p:nvPicPr>
          <p:cNvPr id="22532" name="Picture 9" descr="250px-Koch_curve_construction">
            <a:hlinkClick r:id="rId4"/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68313" y="2492375"/>
            <a:ext cx="2127250" cy="2187575"/>
          </a:xfrm>
        </p:spPr>
      </p:pic>
      <p:pic>
        <p:nvPicPr>
          <p:cNvPr id="22533" name="Picture 13" descr="250px-Julia_set_%28highres_01%29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16238" y="260350"/>
            <a:ext cx="2736850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15" descr="Fractal_tree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84663" y="3357563"/>
            <a:ext cx="3382962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17" descr="Fractal Xaos psychedelic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87450" y="5084763"/>
            <a:ext cx="273685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AB2CE-1C6A-49A7-A48B-12D2AA6D19D7}" type="slidenum">
              <a:rPr lang="ru-RU" smtClean="0"/>
              <a:pPr>
                <a:defRPr/>
              </a:pPr>
              <a:t>30</a:t>
            </a:fld>
            <a:endParaRPr lang="ru-RU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404813"/>
            <a:ext cx="7772400" cy="1008062"/>
          </a:xfrm>
        </p:spPr>
        <p:txBody>
          <a:bodyPr/>
          <a:lstStyle/>
          <a:p>
            <a:r>
              <a:rPr lang="ru-RU"/>
              <a:t>Искусственный интеллект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1700213"/>
            <a:ext cx="8964613" cy="4824412"/>
          </a:xfrm>
        </p:spPr>
        <p:txBody>
          <a:bodyPr/>
          <a:lstStyle/>
          <a:p>
            <a:r>
              <a:rPr lang="ru-RU" sz="2800"/>
              <a:t>Экспертные системы</a:t>
            </a:r>
          </a:p>
          <a:p>
            <a:r>
              <a:rPr lang="ru-RU" sz="2800"/>
              <a:t>Заменяют человека эксперта в некоторой предметной области, состоят из машины вывода и базы фактов, а также системы объяснений выводов</a:t>
            </a:r>
          </a:p>
          <a:p>
            <a:r>
              <a:rPr lang="ru-RU" sz="2800"/>
              <a:t>Базы знаний</a:t>
            </a:r>
          </a:p>
          <a:p>
            <a:r>
              <a:rPr lang="ru-RU" sz="2800"/>
              <a:t>Модели представления знаний</a:t>
            </a:r>
          </a:p>
          <a:p>
            <a:r>
              <a:rPr lang="ru-RU" sz="2800"/>
              <a:t>Семантические сети, Фреймы, Продукционные модели</a:t>
            </a:r>
          </a:p>
          <a:p>
            <a:r>
              <a:rPr lang="ru-RU" sz="2800"/>
              <a:t>Биологический интеллект (ГА, НС)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45D252-C387-4BA9-B780-A0D4D9EDA2DE}" type="slidenum">
              <a:rPr lang="ru-RU" smtClean="0"/>
              <a:pPr>
                <a:defRPr/>
              </a:pPr>
              <a:t>31</a:t>
            </a:fld>
            <a:endParaRPr lang="ru-RU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Методы познания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2000"/>
              <a:t>Дедукция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ru-RU" sz="2000"/>
              <a:t>Все люди смертны, Сократ человек, Сократ смертен</a:t>
            </a:r>
          </a:p>
          <a:p>
            <a:pPr>
              <a:lnSpc>
                <a:spcPct val="80000"/>
              </a:lnSpc>
            </a:pPr>
            <a:r>
              <a:rPr lang="ru-RU" sz="2000"/>
              <a:t>Индукция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ru-RU" sz="2000"/>
              <a:t>Очередная машина желтого цвета оказалась такси, значит такси в городе желтого цвета</a:t>
            </a:r>
          </a:p>
          <a:p>
            <a:pPr>
              <a:lnSpc>
                <a:spcPct val="80000"/>
              </a:lnSpc>
            </a:pPr>
            <a:r>
              <a:rPr lang="ru-RU" sz="2000"/>
              <a:t>Абдукция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ru-RU" sz="2000"/>
              <a:t>Все люди смертны, Сократ смертен, значит Сократ человек</a:t>
            </a:r>
          </a:p>
          <a:p>
            <a:pPr>
              <a:lnSpc>
                <a:spcPct val="80000"/>
              </a:lnSpc>
            </a:pPr>
            <a:r>
              <a:rPr lang="ru-RU" sz="2000"/>
              <a:t>Анализ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ru-RU" sz="2000"/>
              <a:t>Разложение на детали</a:t>
            </a:r>
          </a:p>
          <a:p>
            <a:pPr>
              <a:lnSpc>
                <a:spcPct val="80000"/>
              </a:lnSpc>
            </a:pPr>
            <a:r>
              <a:rPr lang="ru-RU" sz="2000"/>
              <a:t>Синтез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ru-RU" sz="2000"/>
              <a:t>Объединение в общее</a:t>
            </a:r>
          </a:p>
          <a:p>
            <a:pPr>
              <a:lnSpc>
                <a:spcPct val="80000"/>
              </a:lnSpc>
            </a:pPr>
            <a:r>
              <a:rPr lang="ru-RU" sz="2000"/>
              <a:t>Перебор вариантов</a:t>
            </a:r>
          </a:p>
          <a:p>
            <a:pPr>
              <a:lnSpc>
                <a:spcPct val="80000"/>
              </a:lnSpc>
            </a:pPr>
            <a:r>
              <a:rPr lang="ru-RU" sz="2000"/>
              <a:t>Эвристика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ru-RU" sz="2000"/>
              <a:t>Способ или алгоритм который с высокой вероятностью приведет к результату близкому к требуемому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B2D44-3B01-4C50-8482-239431B7C473}" type="slidenum">
              <a:rPr lang="ru-RU" smtClean="0"/>
              <a:pPr>
                <a:defRPr/>
              </a:pPr>
              <a:t>32</a:t>
            </a:fld>
            <a:endParaRPr lang="ru-RU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Семантическая сеть</a:t>
            </a:r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7950" y="1412875"/>
            <a:ext cx="5688013" cy="2705100"/>
          </a:xfrm>
          <a:noFill/>
          <a:ln/>
        </p:spPr>
      </p:pic>
      <p:pic>
        <p:nvPicPr>
          <p:cNvPr id="4102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195513" y="4365625"/>
            <a:ext cx="5545137" cy="2068513"/>
          </a:xfrm>
          <a:noFill/>
          <a:ln/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DBA14-339A-44F9-B432-C9B415102932}" type="slidenum">
              <a:rPr lang="ru-RU" smtClean="0"/>
              <a:pPr>
                <a:defRPr/>
              </a:pPr>
              <a:t>33</a:t>
            </a:fld>
            <a:endParaRPr lang="ru-RU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0" y="17463"/>
            <a:ext cx="7343775" cy="684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457200" y="274638"/>
            <a:ext cx="35385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ru-RU" sz="4400">
                <a:solidFill>
                  <a:schemeClr val="tx2"/>
                </a:solidFill>
              </a:rPr>
              <a:t>Фреймы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2099E8-47B6-4CE7-BEB7-B66702F0BF68}" type="slidenum">
              <a:rPr lang="ru-RU" smtClean="0"/>
              <a:pPr>
                <a:defRPr/>
              </a:pPr>
              <a:t>34</a:t>
            </a:fld>
            <a:endParaRPr lang="ru-RU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188913"/>
            <a:ext cx="7488238" cy="642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2099E8-47B6-4CE7-BEB7-B66702F0BF68}" type="slidenum">
              <a:rPr lang="ru-RU" smtClean="0"/>
              <a:pPr>
                <a:defRPr/>
              </a:pPr>
              <a:t>35</a:t>
            </a:fld>
            <a:endParaRPr lang="ru-RU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Продукционная модель</a:t>
            </a:r>
          </a:p>
        </p:txBody>
      </p:sp>
      <p:pic>
        <p:nvPicPr>
          <p:cNvPr id="9220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900113" y="1484313"/>
            <a:ext cx="3024187" cy="1604962"/>
          </a:xfrm>
          <a:noFill/>
          <a:ln/>
        </p:spPr>
      </p:pic>
      <p:pic>
        <p:nvPicPr>
          <p:cNvPr id="9222" name="Picture 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787900" y="1484313"/>
            <a:ext cx="3240088" cy="2179637"/>
          </a:xfrm>
          <a:noFill/>
          <a:ln/>
        </p:spPr>
      </p:pic>
      <p:pic>
        <p:nvPicPr>
          <p:cNvPr id="9224" name="Picture 8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843213" y="4149725"/>
            <a:ext cx="5903912" cy="381000"/>
          </a:xfrm>
          <a:noFill/>
          <a:ln/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DF069-B97B-40F6-9877-EEC2F604B116}" type="slidenum">
              <a:rPr lang="ru-RU" smtClean="0"/>
              <a:pPr/>
              <a:t>36</a:t>
            </a:fld>
            <a:endParaRPr lang="ru-RU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Программирование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Логические языки (</a:t>
            </a:r>
            <a:r>
              <a:rPr lang="en-US"/>
              <a:t>Prolog, </a:t>
            </a:r>
            <a:r>
              <a:rPr lang="ru-RU"/>
              <a:t>Меркурий)</a:t>
            </a:r>
          </a:p>
          <a:p>
            <a:r>
              <a:rPr lang="ru-RU"/>
              <a:t>Функциональные языки (</a:t>
            </a:r>
            <a:r>
              <a:rPr lang="en-US"/>
              <a:t>Lisp, Haskell</a:t>
            </a:r>
            <a:r>
              <a:rPr lang="ru-RU"/>
              <a:t>)</a:t>
            </a:r>
          </a:p>
          <a:p>
            <a:r>
              <a:rPr lang="ru-RU"/>
              <a:t>Процедурные</a:t>
            </a:r>
            <a:r>
              <a:rPr lang="en-US"/>
              <a:t> (</a:t>
            </a:r>
            <a:r>
              <a:rPr lang="ru-RU"/>
              <a:t>Си, Паскаль и т.д.</a:t>
            </a:r>
            <a:r>
              <a:rPr lang="en-US"/>
              <a:t>)</a:t>
            </a:r>
            <a:endParaRPr lang="ru-RU"/>
          </a:p>
          <a:p>
            <a:r>
              <a:rPr lang="ru-RU"/>
              <a:t>Объектно-ориентированные</a:t>
            </a:r>
            <a:r>
              <a:rPr lang="en-US"/>
              <a:t> (Java, C#, Ruby)</a:t>
            </a:r>
            <a:endParaRPr lang="ru-RU"/>
          </a:p>
          <a:p>
            <a:r>
              <a:rPr lang="ru-RU"/>
              <a:t>Машинные</a:t>
            </a:r>
            <a:r>
              <a:rPr lang="en-US"/>
              <a:t> 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B2D44-3B01-4C50-8482-239431B7C473}" type="slidenum">
              <a:rPr lang="ru-RU" smtClean="0"/>
              <a:pPr>
                <a:defRPr/>
              </a:pPr>
              <a:t>37</a:t>
            </a:fld>
            <a:endParaRPr lang="ru-RU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 на языке пролог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497887" cy="5400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sz="2400"/>
              <a:t>предок( X, Z) :-  родитель( X, Z).</a:t>
            </a:r>
          </a:p>
          <a:p>
            <a:pPr>
              <a:lnSpc>
                <a:spcPct val="90000"/>
              </a:lnSpc>
            </a:pPr>
            <a:r>
              <a:rPr lang="ru-RU" sz="2400"/>
              <a:t>предок( X, Z) :-  родитель( X, Y), предок( Y, Z).</a:t>
            </a:r>
          </a:p>
          <a:p>
            <a:pPr>
              <a:lnSpc>
                <a:spcPct val="90000"/>
              </a:lnSpc>
            </a:pPr>
            <a:r>
              <a:rPr lang="ru-RU" sz="2400"/>
              <a:t>родитель( пам, боб). % Пам - родитель Боба</a:t>
            </a:r>
          </a:p>
          <a:p>
            <a:pPr>
              <a:lnSpc>
                <a:spcPct val="90000"/>
              </a:lnSpc>
            </a:pPr>
            <a:r>
              <a:rPr lang="ru-RU" sz="2400"/>
              <a:t>родитель( том, боб).</a:t>
            </a:r>
          </a:p>
          <a:p>
            <a:pPr>
              <a:lnSpc>
                <a:spcPct val="90000"/>
              </a:lnSpc>
            </a:pPr>
            <a:r>
              <a:rPr lang="ru-RU" sz="2400"/>
              <a:t>родитель( том, лиз).</a:t>
            </a:r>
          </a:p>
          <a:p>
            <a:pPr>
              <a:lnSpc>
                <a:spcPct val="90000"/>
              </a:lnSpc>
            </a:pPr>
            <a:r>
              <a:rPr lang="ru-RU" sz="2400"/>
              <a:t>родитель( бoб, энн).</a:t>
            </a:r>
          </a:p>
          <a:p>
            <a:pPr>
              <a:lnSpc>
                <a:spcPct val="90000"/>
              </a:lnSpc>
            </a:pPr>
            <a:r>
              <a:rPr lang="ru-RU" sz="2400"/>
              <a:t>родитель( боб, пат).</a:t>
            </a:r>
          </a:p>
          <a:p>
            <a:pPr>
              <a:lnSpc>
                <a:spcPct val="90000"/>
              </a:lnSpc>
            </a:pPr>
            <a:r>
              <a:rPr lang="ru-RU" sz="2400"/>
              <a:t>родитель( пат, джим).</a:t>
            </a:r>
          </a:p>
          <a:p>
            <a:pPr>
              <a:lnSpc>
                <a:spcPct val="90000"/>
              </a:lnSpc>
            </a:pPr>
            <a:r>
              <a:rPr lang="ru-RU" sz="2400"/>
              <a:t>?-  предок( пам, X).</a:t>
            </a:r>
          </a:p>
          <a:p>
            <a:pPr>
              <a:lnSpc>
                <a:spcPct val="90000"/>
              </a:lnSpc>
            </a:pPr>
            <a:r>
              <a:rPr lang="ru-RU" sz="2400"/>
              <a:t>X  =  боб;</a:t>
            </a:r>
          </a:p>
          <a:p>
            <a:pPr>
              <a:lnSpc>
                <a:spcPct val="90000"/>
              </a:lnSpc>
            </a:pPr>
            <a:r>
              <a:rPr lang="ru-RU" sz="2400"/>
              <a:t>X  =  энн;</a:t>
            </a:r>
          </a:p>
          <a:p>
            <a:pPr>
              <a:lnSpc>
                <a:spcPct val="90000"/>
              </a:lnSpc>
            </a:pPr>
            <a:r>
              <a:rPr lang="ru-RU" sz="2400"/>
              <a:t>X  =  пат;</a:t>
            </a:r>
          </a:p>
          <a:p>
            <a:pPr>
              <a:lnSpc>
                <a:spcPct val="90000"/>
              </a:lnSpc>
            </a:pPr>
            <a:r>
              <a:rPr lang="ru-RU" sz="2400"/>
              <a:t>X  =  джим</a:t>
            </a:r>
          </a:p>
          <a:p>
            <a:pPr>
              <a:lnSpc>
                <a:spcPct val="90000"/>
              </a:lnSpc>
            </a:pPr>
            <a:endParaRPr lang="ru-RU" sz="2400"/>
          </a:p>
          <a:p>
            <a:pPr>
              <a:lnSpc>
                <a:spcPct val="90000"/>
              </a:lnSpc>
            </a:pPr>
            <a:endParaRPr lang="ru-RU" sz="240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B2D44-3B01-4C50-8482-239431B7C473}" type="slidenum">
              <a:rPr lang="ru-RU" smtClean="0"/>
              <a:pPr>
                <a:defRPr/>
              </a:pPr>
              <a:t>38</a:t>
            </a:fld>
            <a:endParaRPr lang="ru-RU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/>
              <a:t>Пример расчета факториала на </a:t>
            </a:r>
            <a:r>
              <a:rPr lang="en-US" sz="4000"/>
              <a:t>haskell</a:t>
            </a:r>
            <a:r>
              <a:rPr lang="ru-RU" sz="4000"/>
              <a:t> и Си и Паскале (рекурсия)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557338"/>
            <a:ext cx="3467100" cy="39592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600"/>
              <a:t>program factorial;</a:t>
            </a:r>
          </a:p>
          <a:p>
            <a:pPr>
              <a:lnSpc>
                <a:spcPct val="80000"/>
              </a:lnSpc>
            </a:pPr>
            <a:r>
              <a:rPr lang="en-US" sz="1600"/>
              <a:t>function fact(n: integer): longint;</a:t>
            </a:r>
          </a:p>
          <a:p>
            <a:pPr>
              <a:lnSpc>
                <a:spcPct val="80000"/>
              </a:lnSpc>
            </a:pPr>
            <a:r>
              <a:rPr lang="en-US" sz="1600"/>
              <a:t>begin</a:t>
            </a:r>
          </a:p>
          <a:p>
            <a:pPr>
              <a:lnSpc>
                <a:spcPct val="80000"/>
              </a:lnSpc>
            </a:pPr>
            <a:r>
              <a:rPr lang="en-US" sz="1600"/>
              <a:t>    if (n = 0) then</a:t>
            </a:r>
          </a:p>
          <a:p>
            <a:pPr>
              <a:lnSpc>
                <a:spcPct val="80000"/>
              </a:lnSpc>
            </a:pPr>
            <a:r>
              <a:rPr lang="en-US" sz="1600"/>
              <a:t>        fact := 1</a:t>
            </a:r>
          </a:p>
          <a:p>
            <a:pPr>
              <a:lnSpc>
                <a:spcPct val="80000"/>
              </a:lnSpc>
            </a:pPr>
            <a:r>
              <a:rPr lang="en-US" sz="1600"/>
              <a:t>    else</a:t>
            </a:r>
          </a:p>
          <a:p>
            <a:pPr>
              <a:lnSpc>
                <a:spcPct val="80000"/>
              </a:lnSpc>
            </a:pPr>
            <a:r>
              <a:rPr lang="en-US" sz="1600"/>
              <a:t>        fact := n * fact(n - 1);</a:t>
            </a:r>
          </a:p>
          <a:p>
            <a:pPr>
              <a:lnSpc>
                <a:spcPct val="80000"/>
              </a:lnSpc>
            </a:pPr>
            <a:r>
              <a:rPr lang="en-US" sz="1600"/>
              <a:t>end;</a:t>
            </a:r>
          </a:p>
          <a:p>
            <a:pPr>
              <a:lnSpc>
                <a:spcPct val="80000"/>
              </a:lnSpc>
            </a:pPr>
            <a:endParaRPr lang="en-US" sz="1600"/>
          </a:p>
          <a:p>
            <a:pPr>
              <a:lnSpc>
                <a:spcPct val="80000"/>
              </a:lnSpc>
            </a:pPr>
            <a:r>
              <a:rPr lang="en-US" sz="1600"/>
              <a:t>var</a:t>
            </a:r>
          </a:p>
          <a:p>
            <a:pPr>
              <a:lnSpc>
                <a:spcPct val="80000"/>
              </a:lnSpc>
            </a:pPr>
            <a:r>
              <a:rPr lang="en-US" sz="1600"/>
              <a:t>    n: integer;</a:t>
            </a:r>
          </a:p>
          <a:p>
            <a:pPr>
              <a:lnSpc>
                <a:spcPct val="80000"/>
              </a:lnSpc>
            </a:pPr>
            <a:endParaRPr lang="en-US" sz="1600"/>
          </a:p>
          <a:p>
            <a:pPr>
              <a:lnSpc>
                <a:spcPct val="80000"/>
              </a:lnSpc>
            </a:pPr>
            <a:r>
              <a:rPr lang="en-US" sz="1600"/>
              <a:t>begin</a:t>
            </a:r>
          </a:p>
          <a:p>
            <a:pPr>
              <a:lnSpc>
                <a:spcPct val="80000"/>
              </a:lnSpc>
            </a:pPr>
            <a:r>
              <a:rPr lang="en-US" sz="1600"/>
              <a:t>    for n := 0 to 16 do</a:t>
            </a:r>
          </a:p>
          <a:p>
            <a:pPr>
              <a:lnSpc>
                <a:spcPct val="80000"/>
              </a:lnSpc>
            </a:pPr>
            <a:r>
              <a:rPr lang="en-US" sz="1600"/>
              <a:t>        writeln(n, '! = ', fact(n));</a:t>
            </a:r>
          </a:p>
          <a:p>
            <a:pPr>
              <a:lnSpc>
                <a:spcPct val="80000"/>
              </a:lnSpc>
            </a:pPr>
            <a:r>
              <a:rPr lang="en-US" sz="1600"/>
              <a:t>end.</a:t>
            </a:r>
          </a:p>
          <a:p>
            <a:pPr>
              <a:lnSpc>
                <a:spcPct val="80000"/>
              </a:lnSpc>
            </a:pPr>
            <a:endParaRPr lang="ru-RU" sz="1600"/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3635375" y="1628775"/>
            <a:ext cx="34671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ru-RU" sz="1600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4787900" y="1412875"/>
            <a:ext cx="4176713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600"/>
              <a:t>#include &lt;stdio.h&gt;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600"/>
              <a:t>unsigned long long factorial(unsigned long long n)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600"/>
              <a:t>{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600"/>
              <a:t>    if (n == 0) {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600"/>
              <a:t>        return 1;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600"/>
              <a:t>    } else {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600"/>
              <a:t>        return n * factorial(n - 1);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600"/>
              <a:t>    }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600"/>
              <a:t>}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600"/>
              <a:t>int main(void)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600"/>
              <a:t>{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600"/>
              <a:t>    int n;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600"/>
              <a:t>    for (n = 0; n &lt;= 16; n++) {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600"/>
              <a:t>        printf("%i! = %lld\n", n, factorial(n));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600"/>
              <a:t>    }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600"/>
              <a:t>    return 0;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600"/>
              <a:t>}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sz="1600"/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179388" y="5734050"/>
            <a:ext cx="45720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pt-BR"/>
              <a:t>factorial :: Integer -&gt; Integer</a:t>
            </a:r>
          </a:p>
          <a:p>
            <a:r>
              <a:rPr lang="pt-BR"/>
              <a:t>factorial 0 = 1</a:t>
            </a:r>
          </a:p>
          <a:p>
            <a:r>
              <a:rPr lang="pt-BR"/>
              <a:t>factorial n = n * factorial (n - 1)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B2D44-3B01-4C50-8482-239431B7C473}" type="slidenum">
              <a:rPr lang="ru-RU" smtClean="0"/>
              <a:pPr>
                <a:defRPr/>
              </a:pPr>
              <a:t>39</a:t>
            </a:fld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 smtClean="0"/>
              <a:t>логика высказываний, логика предикатов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147050" cy="2620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 smtClean="0"/>
              <a:t>Выражения и атомы которые могут принимать значения истина или ложь связываются стандартными логическими операциями (и, или, не, исключающее или)</a:t>
            </a:r>
          </a:p>
          <a:p>
            <a:pPr eaLnBrk="1" hangingPunct="1">
              <a:lnSpc>
                <a:spcPct val="90000"/>
              </a:lnSpc>
            </a:pPr>
            <a:r>
              <a:rPr lang="ru-RU" sz="2800" smtClean="0"/>
              <a:t>В логике предикатов появляются кванторы существования  и всеобщности.</a:t>
            </a:r>
          </a:p>
        </p:txBody>
      </p:sp>
      <p:sp>
        <p:nvSpPr>
          <p:cNvPr id="6150" name="Rectangle 5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4067175" y="4221163"/>
          <a:ext cx="717550" cy="488950"/>
        </p:xfrm>
        <a:graphic>
          <a:graphicData uri="http://schemas.openxmlformats.org/presentationml/2006/ole">
            <p:oleObj spid="_x0000_s49154" name="Формула" r:id="rId3" imgW="241200" imgH="164880" progId="Equation.3">
              <p:embed/>
            </p:oleObj>
          </a:graphicData>
        </a:graphic>
      </p:graphicFrame>
      <p:sp>
        <p:nvSpPr>
          <p:cNvPr id="6151" name="Rectangle 6"/>
          <p:cNvSpPr>
            <a:spLocks noChangeArrowheads="1"/>
          </p:cNvSpPr>
          <p:nvPr/>
        </p:nvSpPr>
        <p:spPr bwMode="auto">
          <a:xfrm>
            <a:off x="1042988" y="4797425"/>
            <a:ext cx="3887787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/>
              <a:t>Все люди смертны:</a:t>
            </a: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6147" name="Object 7"/>
          <p:cNvGraphicFramePr>
            <a:graphicFrameLocks noChangeAspect="1"/>
          </p:cNvGraphicFramePr>
          <p:nvPr/>
        </p:nvGraphicFramePr>
        <p:xfrm>
          <a:off x="1042988" y="5516563"/>
          <a:ext cx="3600450" cy="404812"/>
        </p:xfrm>
        <a:graphic>
          <a:graphicData uri="http://schemas.openxmlformats.org/presentationml/2006/ole">
            <p:oleObj spid="_x0000_s49155" name="Формула" r:id="rId4" imgW="1612200" imgH="177723" progId="Equation.3">
              <p:embed/>
            </p:oleObj>
          </a:graphicData>
        </a:graphic>
      </p:graphicFrame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B2D44-3B01-4C50-8482-239431B7C473}" type="slidenum">
              <a:rPr lang="ru-RU" smtClean="0"/>
              <a:pPr>
                <a:defRPr/>
              </a:pPr>
              <a:t>4</a:t>
            </a:fld>
            <a:endParaRPr lang="ru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 на Лиспе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/>
              <a:t>(defun factorial (n)</a:t>
            </a:r>
          </a:p>
          <a:p>
            <a:pPr>
              <a:lnSpc>
                <a:spcPct val="90000"/>
              </a:lnSpc>
            </a:pPr>
            <a:r>
              <a:rPr lang="ru-RU"/>
              <a:t>    (if (= n 0)</a:t>
            </a:r>
          </a:p>
          <a:p>
            <a:pPr>
              <a:lnSpc>
                <a:spcPct val="90000"/>
              </a:lnSpc>
            </a:pPr>
            <a:r>
              <a:rPr lang="ru-RU"/>
              <a:t>        1</a:t>
            </a:r>
          </a:p>
          <a:p>
            <a:pPr>
              <a:lnSpc>
                <a:spcPct val="90000"/>
              </a:lnSpc>
            </a:pPr>
            <a:r>
              <a:rPr lang="ru-RU"/>
              <a:t>        (* n (factorial (- n 1))) ) )</a:t>
            </a:r>
          </a:p>
          <a:p>
            <a:pPr>
              <a:lnSpc>
                <a:spcPct val="90000"/>
              </a:lnSpc>
            </a:pPr>
            <a:endParaRPr lang="ru-RU"/>
          </a:p>
          <a:p>
            <a:pPr>
              <a:lnSpc>
                <a:spcPct val="90000"/>
              </a:lnSpc>
            </a:pPr>
            <a:r>
              <a:rPr lang="ru-RU"/>
              <a:t>(loop for i from 0 to 16</a:t>
            </a:r>
          </a:p>
          <a:p>
            <a:pPr>
              <a:lnSpc>
                <a:spcPct val="90000"/>
              </a:lnSpc>
            </a:pPr>
            <a:r>
              <a:rPr lang="ru-RU"/>
              <a:t>    do (format t "~D! = ~D~%" i (factorial i)) )</a:t>
            </a:r>
          </a:p>
          <a:p>
            <a:pPr>
              <a:lnSpc>
                <a:spcPct val="90000"/>
              </a:lnSpc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B2D44-3B01-4C50-8482-239431B7C473}" type="slidenum">
              <a:rPr lang="ru-RU" smtClean="0"/>
              <a:pPr>
                <a:defRPr/>
              </a:pPr>
              <a:t>40</a:t>
            </a:fld>
            <a:endParaRPr lang="ru-RU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ООП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Инкапсуляция</a:t>
            </a:r>
          </a:p>
          <a:p>
            <a:r>
              <a:rPr lang="ru-RU"/>
              <a:t>Наследование</a:t>
            </a:r>
          </a:p>
          <a:p>
            <a:r>
              <a:rPr lang="ru-RU"/>
              <a:t>Полиморфизм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B2D44-3B01-4C50-8482-239431B7C473}" type="slidenum">
              <a:rPr lang="ru-RU" smtClean="0"/>
              <a:pPr>
                <a:defRPr/>
              </a:pPr>
              <a:t>41</a:t>
            </a:fld>
            <a:endParaRPr lang="ru-RU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Информационные системы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Базы данных</a:t>
            </a:r>
          </a:p>
          <a:p>
            <a:r>
              <a:rPr lang="ru-RU"/>
              <a:t>ГИС</a:t>
            </a:r>
          </a:p>
          <a:p>
            <a:r>
              <a:rPr lang="ru-RU"/>
              <a:t>Поисковые системы</a:t>
            </a:r>
          </a:p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B2D44-3B01-4C50-8482-239431B7C473}" type="slidenum">
              <a:rPr lang="ru-RU" smtClean="0"/>
              <a:pPr>
                <a:defRPr/>
              </a:pPr>
              <a:t>42</a:t>
            </a:fld>
            <a:endParaRPr lang="ru-RU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Вычислительные системы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Компьютеры на базе транзисторных элементов</a:t>
            </a:r>
          </a:p>
          <a:p>
            <a:r>
              <a:rPr lang="ru-RU"/>
              <a:t>Компьютеры на базе оптических элементов</a:t>
            </a:r>
          </a:p>
          <a:p>
            <a:r>
              <a:rPr lang="ru-RU"/>
              <a:t>Биокомпьютеры</a:t>
            </a:r>
          </a:p>
          <a:p>
            <a:r>
              <a:rPr lang="ru-RU"/>
              <a:t>Квантовые компьютеры</a:t>
            </a:r>
          </a:p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B2D44-3B01-4C50-8482-239431B7C473}" type="slidenum">
              <a:rPr lang="ru-RU" smtClean="0"/>
              <a:pPr>
                <a:defRPr/>
              </a:pPr>
              <a:t>43</a:t>
            </a:fld>
            <a:endParaRPr lang="ru-RU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333375"/>
            <a:ext cx="8229600" cy="60483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1800" dirty="0" err="1">
                <a:solidFill>
                  <a:srgbClr val="00B050"/>
                </a:solidFill>
              </a:rPr>
              <a:t>Биокомпьютер</a:t>
            </a:r>
            <a:r>
              <a:rPr lang="ru-RU" sz="1800" dirty="0"/>
              <a:t> — компьютер, который функционирует как живой организм или содержит биологические компоненты. Создание </a:t>
            </a:r>
            <a:r>
              <a:rPr lang="ru-RU" sz="1800" dirty="0" err="1"/>
              <a:t>биокомпьютеров</a:t>
            </a:r>
            <a:r>
              <a:rPr lang="ru-RU" sz="1800" dirty="0"/>
              <a:t> основывается на направлении молекулярных вычислений. В качестве вычислительных элементов используются белки и нуклеиновые кислоты, реагирующие друг с другом.</a:t>
            </a:r>
          </a:p>
          <a:p>
            <a:pPr>
              <a:lnSpc>
                <a:spcPct val="80000"/>
              </a:lnSpc>
            </a:pPr>
            <a:endParaRPr lang="ru-RU" sz="1800" dirty="0" smtClean="0"/>
          </a:p>
          <a:p>
            <a:pPr>
              <a:lnSpc>
                <a:spcPct val="80000"/>
              </a:lnSpc>
            </a:pPr>
            <a:r>
              <a:rPr lang="ru-RU" sz="1800" dirty="0" smtClean="0">
                <a:solidFill>
                  <a:srgbClr val="00B050"/>
                </a:solidFill>
              </a:rPr>
              <a:t>Молекулярные </a:t>
            </a:r>
            <a:r>
              <a:rPr lang="ru-RU" sz="1800" dirty="0">
                <a:solidFill>
                  <a:srgbClr val="00B050"/>
                </a:solidFill>
              </a:rPr>
              <a:t>компьютеры </a:t>
            </a:r>
            <a:r>
              <a:rPr lang="ru-RU" sz="1800" dirty="0"/>
              <a:t>— вычислительные системы, использующие вычислительные возможности молекул (преимущественно, органических). Можно сказать, что молекулярные компьютеры — это молекулы, запрограммированные на нужные свойства и поведение. Молекулярные компьютеры состоят из сетевых </a:t>
            </a:r>
            <a:r>
              <a:rPr lang="ru-RU" sz="1800" dirty="0" err="1"/>
              <a:t>нано-компьютеров</a:t>
            </a:r>
            <a:r>
              <a:rPr lang="ru-RU" sz="1800" dirty="0"/>
              <a:t>. В работе обычной микросхемы используют отдельные молекулы в качестве элементов вычислительного тракта.</a:t>
            </a:r>
          </a:p>
          <a:p>
            <a:pPr>
              <a:lnSpc>
                <a:spcPct val="80000"/>
              </a:lnSpc>
            </a:pPr>
            <a:endParaRPr lang="ru-RU" sz="1800" dirty="0"/>
          </a:p>
          <a:p>
            <a:pPr>
              <a:lnSpc>
                <a:spcPct val="80000"/>
              </a:lnSpc>
            </a:pPr>
            <a:r>
              <a:rPr lang="ru-RU" sz="1800" dirty="0"/>
              <a:t>В частности, молекулярный компьютер может представлять логические электрические цепи, составленные из отдельных молекул; транзисторы, управляемые одной молекулой, и т. п. В микросхеме памяти информация записывается с помощью положения молекул и атомов в пространстве.</a:t>
            </a:r>
          </a:p>
          <a:p>
            <a:pPr>
              <a:lnSpc>
                <a:spcPct val="80000"/>
              </a:lnSpc>
            </a:pPr>
            <a:endParaRPr lang="ru-RU" sz="1800" dirty="0"/>
          </a:p>
          <a:p>
            <a:pPr>
              <a:lnSpc>
                <a:spcPct val="80000"/>
              </a:lnSpc>
            </a:pPr>
            <a:r>
              <a:rPr lang="ru-RU" sz="1800" dirty="0"/>
              <a:t>Одним из видов молекулярных компьютеров можно назвать ДНК-компьютер, вычисления в котором соответствуют различным реакциям между фрагментами ДНК. От классических компьютеров ДНК-компьютеры отличаются тем, что химические реакции происходят сразу между множеством молекул независимо друг от друга.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B2D44-3B01-4C50-8482-239431B7C473}" type="slidenum">
              <a:rPr lang="ru-RU" smtClean="0"/>
              <a:pPr>
                <a:defRPr/>
              </a:pPr>
              <a:t>44</a:t>
            </a:fld>
            <a:endParaRPr lang="ru-RU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5888"/>
            <a:ext cx="8229600" cy="865187"/>
          </a:xfrm>
        </p:spPr>
        <p:txBody>
          <a:bodyPr/>
          <a:lstStyle/>
          <a:p>
            <a:r>
              <a:rPr lang="ru-RU"/>
              <a:t>Квантовый компьютер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981075"/>
            <a:ext cx="8229600" cy="13684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sz="2400"/>
              <a:t>Кубиты, кубайты</a:t>
            </a:r>
          </a:p>
          <a:p>
            <a:pPr>
              <a:lnSpc>
                <a:spcPct val="90000"/>
              </a:lnSpc>
            </a:pPr>
            <a:r>
              <a:rPr lang="ru-RU" sz="2400"/>
              <a:t>Вычисления проводятся сразу на всеми состояниями</a:t>
            </a:r>
          </a:p>
          <a:p>
            <a:pPr>
              <a:lnSpc>
                <a:spcPct val="90000"/>
              </a:lnSpc>
            </a:pPr>
            <a:r>
              <a:rPr lang="ru-RU" sz="2400"/>
              <a:t>Квантовые криптографические алгоритмы 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1547813" y="3573463"/>
            <a:ext cx="3311525" cy="649287"/>
            <a:chOff x="975" y="2251"/>
            <a:chExt cx="2086" cy="409"/>
          </a:xfrm>
        </p:grpSpPr>
        <p:sp>
          <p:nvSpPr>
            <p:cNvPr id="21509" name="Rectangle 5"/>
            <p:cNvSpPr>
              <a:spLocks noChangeArrowheads="1"/>
            </p:cNvSpPr>
            <p:nvPr/>
          </p:nvSpPr>
          <p:spPr bwMode="auto">
            <a:xfrm>
              <a:off x="975" y="2251"/>
              <a:ext cx="408" cy="40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ru-RU"/>
                <a:t>0,0</a:t>
              </a:r>
            </a:p>
          </p:txBody>
        </p:sp>
        <p:sp>
          <p:nvSpPr>
            <p:cNvPr id="21511" name="Rectangle 7"/>
            <p:cNvSpPr>
              <a:spLocks noChangeArrowheads="1"/>
            </p:cNvSpPr>
            <p:nvPr/>
          </p:nvSpPr>
          <p:spPr bwMode="auto">
            <a:xfrm>
              <a:off x="1519" y="2251"/>
              <a:ext cx="408" cy="40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ru-RU"/>
                <a:t>0,1</a:t>
              </a:r>
            </a:p>
          </p:txBody>
        </p:sp>
        <p:sp>
          <p:nvSpPr>
            <p:cNvPr id="21512" name="Rectangle 8"/>
            <p:cNvSpPr>
              <a:spLocks noChangeArrowheads="1"/>
            </p:cNvSpPr>
            <p:nvPr/>
          </p:nvSpPr>
          <p:spPr bwMode="auto">
            <a:xfrm>
              <a:off x="2109" y="2251"/>
              <a:ext cx="408" cy="40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ru-RU"/>
                <a:t>1,0</a:t>
              </a:r>
            </a:p>
          </p:txBody>
        </p:sp>
        <p:sp>
          <p:nvSpPr>
            <p:cNvPr id="21513" name="Rectangle 9"/>
            <p:cNvSpPr>
              <a:spLocks noChangeArrowheads="1"/>
            </p:cNvSpPr>
            <p:nvPr/>
          </p:nvSpPr>
          <p:spPr bwMode="auto">
            <a:xfrm>
              <a:off x="2653" y="2251"/>
              <a:ext cx="408" cy="40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ru-RU"/>
                <a:t>1,1</a:t>
              </a:r>
            </a:p>
          </p:txBody>
        </p:sp>
      </p:grpSp>
      <p:sp>
        <p:nvSpPr>
          <p:cNvPr id="21514" name="AutoShape 10"/>
          <p:cNvSpPr>
            <a:spLocks noChangeArrowheads="1"/>
          </p:cNvSpPr>
          <p:nvPr/>
        </p:nvSpPr>
        <p:spPr bwMode="auto">
          <a:xfrm>
            <a:off x="2987675" y="4365625"/>
            <a:ext cx="431800" cy="4318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21516" name="Rectangle 12"/>
          <p:cNvSpPr>
            <a:spLocks noChangeArrowheads="1"/>
          </p:cNvSpPr>
          <p:nvPr/>
        </p:nvSpPr>
        <p:spPr bwMode="auto">
          <a:xfrm>
            <a:off x="1547813" y="5013325"/>
            <a:ext cx="647700" cy="649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/>
              <a:t>0</a:t>
            </a:r>
          </a:p>
        </p:txBody>
      </p:sp>
      <p:sp>
        <p:nvSpPr>
          <p:cNvPr id="21517" name="Rectangle 13"/>
          <p:cNvSpPr>
            <a:spLocks noChangeArrowheads="1"/>
          </p:cNvSpPr>
          <p:nvPr/>
        </p:nvSpPr>
        <p:spPr bwMode="auto">
          <a:xfrm>
            <a:off x="2411413" y="5013325"/>
            <a:ext cx="647700" cy="649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/>
              <a:t>1</a:t>
            </a:r>
          </a:p>
        </p:txBody>
      </p:sp>
      <p:sp>
        <p:nvSpPr>
          <p:cNvPr id="21518" name="Rectangle 14"/>
          <p:cNvSpPr>
            <a:spLocks noChangeArrowheads="1"/>
          </p:cNvSpPr>
          <p:nvPr/>
        </p:nvSpPr>
        <p:spPr bwMode="auto">
          <a:xfrm>
            <a:off x="3348038" y="5013325"/>
            <a:ext cx="647700" cy="649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/>
              <a:t>1</a:t>
            </a:r>
          </a:p>
        </p:txBody>
      </p:sp>
      <p:sp>
        <p:nvSpPr>
          <p:cNvPr id="21519" name="Rectangle 15"/>
          <p:cNvSpPr>
            <a:spLocks noChangeArrowheads="1"/>
          </p:cNvSpPr>
          <p:nvPr/>
        </p:nvSpPr>
        <p:spPr bwMode="auto">
          <a:xfrm>
            <a:off x="4284663" y="5013325"/>
            <a:ext cx="647700" cy="649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/>
              <a:t>0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 rot="5400000">
            <a:off x="5257006" y="4328319"/>
            <a:ext cx="3311525" cy="649288"/>
            <a:chOff x="975" y="2251"/>
            <a:chExt cx="2086" cy="409"/>
          </a:xfrm>
        </p:grpSpPr>
        <p:sp>
          <p:nvSpPr>
            <p:cNvPr id="21522" name="Rectangle 18"/>
            <p:cNvSpPr>
              <a:spLocks noChangeArrowheads="1"/>
            </p:cNvSpPr>
            <p:nvPr/>
          </p:nvSpPr>
          <p:spPr bwMode="auto">
            <a:xfrm>
              <a:off x="975" y="2251"/>
              <a:ext cx="408" cy="40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ru-RU"/>
                <a:t>0,0</a:t>
              </a:r>
            </a:p>
          </p:txBody>
        </p:sp>
        <p:sp>
          <p:nvSpPr>
            <p:cNvPr id="21523" name="Rectangle 19"/>
            <p:cNvSpPr>
              <a:spLocks noChangeArrowheads="1"/>
            </p:cNvSpPr>
            <p:nvPr/>
          </p:nvSpPr>
          <p:spPr bwMode="auto">
            <a:xfrm>
              <a:off x="1519" y="2251"/>
              <a:ext cx="408" cy="40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ru-RU"/>
                <a:t>0,1</a:t>
              </a:r>
            </a:p>
          </p:txBody>
        </p:sp>
        <p:sp>
          <p:nvSpPr>
            <p:cNvPr id="21524" name="Rectangle 20"/>
            <p:cNvSpPr>
              <a:spLocks noChangeArrowheads="1"/>
            </p:cNvSpPr>
            <p:nvPr/>
          </p:nvSpPr>
          <p:spPr bwMode="auto">
            <a:xfrm>
              <a:off x="2109" y="2251"/>
              <a:ext cx="408" cy="40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ru-RU"/>
                <a:t>1,0</a:t>
              </a:r>
            </a:p>
          </p:txBody>
        </p:sp>
        <p:sp>
          <p:nvSpPr>
            <p:cNvPr id="21525" name="Rectangle 21"/>
            <p:cNvSpPr>
              <a:spLocks noChangeArrowheads="1"/>
            </p:cNvSpPr>
            <p:nvPr/>
          </p:nvSpPr>
          <p:spPr bwMode="auto">
            <a:xfrm>
              <a:off x="2653" y="2251"/>
              <a:ext cx="408" cy="40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ru-RU"/>
                <a:t>1,1</a:t>
              </a:r>
            </a:p>
          </p:txBody>
        </p:sp>
      </p:grpSp>
      <p:cxnSp>
        <p:nvCxnSpPr>
          <p:cNvPr id="21527" name="AutoShape 23"/>
          <p:cNvCxnSpPr>
            <a:cxnSpLocks noChangeShapeType="1"/>
            <a:stCxn id="21522" idx="0"/>
            <a:endCxn id="21523" idx="0"/>
          </p:cNvCxnSpPr>
          <p:nvPr/>
        </p:nvCxnSpPr>
        <p:spPr bwMode="auto">
          <a:xfrm>
            <a:off x="7239000" y="3322638"/>
            <a:ext cx="1588" cy="863600"/>
          </a:xfrm>
          <a:prstGeom prst="curvedConnector3">
            <a:avLst>
              <a:gd name="adj1" fmla="val 1430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1528" name="AutoShape 24"/>
          <p:cNvCxnSpPr>
            <a:cxnSpLocks noChangeShapeType="1"/>
            <a:stCxn id="21524" idx="0"/>
            <a:endCxn id="21525" idx="0"/>
          </p:cNvCxnSpPr>
          <p:nvPr/>
        </p:nvCxnSpPr>
        <p:spPr bwMode="auto">
          <a:xfrm>
            <a:off x="7239000" y="5122863"/>
            <a:ext cx="1588" cy="863600"/>
          </a:xfrm>
          <a:prstGeom prst="curvedConnector3">
            <a:avLst>
              <a:gd name="adj1" fmla="val 1430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1529" name="AutoShape 25"/>
          <p:cNvCxnSpPr>
            <a:cxnSpLocks noChangeShapeType="1"/>
            <a:stCxn id="21523" idx="0"/>
            <a:endCxn id="21524" idx="0"/>
          </p:cNvCxnSpPr>
          <p:nvPr/>
        </p:nvCxnSpPr>
        <p:spPr bwMode="auto">
          <a:xfrm>
            <a:off x="7239000" y="4186238"/>
            <a:ext cx="1588" cy="936625"/>
          </a:xfrm>
          <a:prstGeom prst="curvedConnector3">
            <a:avLst>
              <a:gd name="adj1" fmla="val 1430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1530" name="Rectangle 26"/>
          <p:cNvSpPr>
            <a:spLocks noChangeArrowheads="1"/>
          </p:cNvSpPr>
          <p:nvPr/>
        </p:nvSpPr>
        <p:spPr bwMode="auto">
          <a:xfrm>
            <a:off x="5795963" y="3357563"/>
            <a:ext cx="647700" cy="649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/>
              <a:t>0</a:t>
            </a:r>
          </a:p>
        </p:txBody>
      </p:sp>
      <p:sp>
        <p:nvSpPr>
          <p:cNvPr id="21531" name="Rectangle 27"/>
          <p:cNvSpPr>
            <a:spLocks noChangeArrowheads="1"/>
          </p:cNvSpPr>
          <p:nvPr/>
        </p:nvSpPr>
        <p:spPr bwMode="auto">
          <a:xfrm>
            <a:off x="5795963" y="4292600"/>
            <a:ext cx="647700" cy="649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/>
              <a:t>1</a:t>
            </a:r>
          </a:p>
        </p:txBody>
      </p:sp>
      <p:sp>
        <p:nvSpPr>
          <p:cNvPr id="21532" name="Rectangle 28"/>
          <p:cNvSpPr>
            <a:spLocks noChangeArrowheads="1"/>
          </p:cNvSpPr>
          <p:nvPr/>
        </p:nvSpPr>
        <p:spPr bwMode="auto">
          <a:xfrm>
            <a:off x="5795963" y="5157788"/>
            <a:ext cx="647700" cy="649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/>
              <a:t>1</a:t>
            </a:r>
          </a:p>
        </p:txBody>
      </p:sp>
      <p:sp>
        <p:nvSpPr>
          <p:cNvPr id="21533" name="Rectangle 29"/>
          <p:cNvSpPr>
            <a:spLocks noChangeArrowheads="1"/>
          </p:cNvSpPr>
          <p:nvPr/>
        </p:nvSpPr>
        <p:spPr bwMode="auto">
          <a:xfrm>
            <a:off x="5795963" y="6021388"/>
            <a:ext cx="647700" cy="649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/>
              <a:t>0</a:t>
            </a:r>
          </a:p>
        </p:txBody>
      </p:sp>
      <p:sp>
        <p:nvSpPr>
          <p:cNvPr id="21534" name="AutoShape 30"/>
          <p:cNvSpPr>
            <a:spLocks noChangeArrowheads="1"/>
          </p:cNvSpPr>
          <p:nvPr/>
        </p:nvSpPr>
        <p:spPr bwMode="auto">
          <a:xfrm>
            <a:off x="7524750" y="3141663"/>
            <a:ext cx="431800" cy="4318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21535" name="AutoShape 31"/>
          <p:cNvSpPr>
            <a:spLocks noChangeArrowheads="1"/>
          </p:cNvSpPr>
          <p:nvPr/>
        </p:nvSpPr>
        <p:spPr bwMode="auto">
          <a:xfrm>
            <a:off x="7524750" y="4005263"/>
            <a:ext cx="431800" cy="4318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21536" name="AutoShape 32"/>
          <p:cNvSpPr>
            <a:spLocks noChangeArrowheads="1"/>
          </p:cNvSpPr>
          <p:nvPr/>
        </p:nvSpPr>
        <p:spPr bwMode="auto">
          <a:xfrm>
            <a:off x="7524750" y="4868863"/>
            <a:ext cx="431800" cy="4318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21537" name="AutoShape 33"/>
          <p:cNvSpPr>
            <a:spLocks noChangeArrowheads="1"/>
          </p:cNvSpPr>
          <p:nvPr/>
        </p:nvSpPr>
        <p:spPr bwMode="auto">
          <a:xfrm>
            <a:off x="7524750" y="5734050"/>
            <a:ext cx="431800" cy="4318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684213" y="6165850"/>
            <a:ext cx="4608512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n- </a:t>
            </a:r>
            <a:r>
              <a:rPr lang="ru-RU"/>
              <a:t>бит, 2</a:t>
            </a:r>
            <a:r>
              <a:rPr lang="en-US" baseline="30000"/>
              <a:t>n</a:t>
            </a:r>
            <a:r>
              <a:rPr lang="en-US"/>
              <a:t> </a:t>
            </a:r>
            <a:r>
              <a:rPr lang="ru-RU"/>
              <a:t>– вычислений над состояниями</a:t>
            </a:r>
          </a:p>
        </p:txBody>
      </p:sp>
      <p:sp>
        <p:nvSpPr>
          <p:cNvPr id="21540" name="Rectangle 36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21539" name="Object 35"/>
          <p:cNvGraphicFramePr>
            <a:graphicFrameLocks noChangeAspect="1"/>
          </p:cNvGraphicFramePr>
          <p:nvPr/>
        </p:nvGraphicFramePr>
        <p:xfrm>
          <a:off x="611188" y="2420938"/>
          <a:ext cx="3302000" cy="428625"/>
        </p:xfrm>
        <a:graphic>
          <a:graphicData uri="http://schemas.openxmlformats.org/presentationml/2006/ole">
            <p:oleObj spid="_x0000_s50178" name="Формула" r:id="rId3" imgW="1688760" imgH="215640" progId="Equation.3">
              <p:embed/>
            </p:oleObj>
          </a:graphicData>
        </a:graphic>
      </p:graphicFrame>
      <p:sp>
        <p:nvSpPr>
          <p:cNvPr id="21541" name="Rectangle 37"/>
          <p:cNvSpPr>
            <a:spLocks noChangeArrowheads="1"/>
          </p:cNvSpPr>
          <p:nvPr/>
        </p:nvSpPr>
        <p:spPr bwMode="auto">
          <a:xfrm>
            <a:off x="4067175" y="2349500"/>
            <a:ext cx="1871663" cy="9255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ru-RU"/>
              <a:t>Описание квантовой системы</a:t>
            </a:r>
          </a:p>
        </p:txBody>
      </p:sp>
      <p:sp>
        <p:nvSpPr>
          <p:cNvPr id="34" name="Номер слайда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B2D44-3B01-4C50-8482-239431B7C473}" type="slidenum">
              <a:rPr lang="ru-RU" smtClean="0"/>
              <a:pPr>
                <a:defRPr/>
              </a:pPr>
              <a:t>45</a:t>
            </a:fld>
            <a:endParaRPr lang="ru-RU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250824" y="406829"/>
            <a:ext cx="8893175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ru-RU" sz="2000" b="1" dirty="0"/>
              <a:t>Оптические</a:t>
            </a:r>
            <a:r>
              <a:rPr lang="ru-RU" sz="2000" dirty="0"/>
              <a:t> или </a:t>
            </a:r>
            <a:r>
              <a:rPr lang="ru-RU" sz="2000" b="1" dirty="0"/>
              <a:t>фотонные вычисления</a:t>
            </a:r>
            <a:r>
              <a:rPr lang="ru-RU" sz="2000" dirty="0"/>
              <a:t> — </a:t>
            </a:r>
            <a:r>
              <a:rPr lang="ru-RU" sz="2000" dirty="0" err="1"/>
              <a:t>вычисления</a:t>
            </a:r>
            <a:r>
              <a:rPr lang="ru-RU" sz="2000" dirty="0"/>
              <a:t>, которые производятся с помощью фотонов, сгенерированных лазерами или диодами. Используя фотоны, возможно достигнуть более высокой скорости передачи сигнала, чем у электронов, которые используются в современных нам компьютерах.</a:t>
            </a:r>
          </a:p>
          <a:p>
            <a:pPr algn="ctr"/>
            <a:r>
              <a:rPr lang="ru-RU" sz="2000" dirty="0"/>
              <a:t>Большинство исследований фокусируется на замене обычных (электронных) компонентов компьютера на их оптические эквиваленты. Результатом станет новая цифровая компьютерная система для обработки двоичных данных. Такой подход дает возможность в краткосрочной перспективе разработать технологии для коммерческого применения, поскольку оптические компоненты могут быть внедрены в стандартные компьютеры, сначала создавая гибридные системы, а впоследствии и полностью фотонные. Однако </a:t>
            </a:r>
            <a:r>
              <a:rPr lang="ru-RU" sz="2000" dirty="0" err="1"/>
              <a:t>опто-электронные</a:t>
            </a:r>
            <a:r>
              <a:rPr lang="ru-RU" sz="2000" dirty="0"/>
              <a:t> приборы теряют 30% энергии на конвертацию электронов в фотоны и обратно. Это также замедляет передачу информации. В полностью оптическом компьютере надобность преобразования сигнала из оптического в электронный и обратно в оптический полностью исчезает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2099E8-47B6-4CE7-BEB7-B66702F0BF68}" type="slidenum">
              <a:rPr lang="ru-RU" smtClean="0"/>
              <a:pPr>
                <a:defRPr/>
              </a:pPr>
              <a:t>46</a:t>
            </a:fld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теория нечетких множеств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484313"/>
            <a:ext cx="8135937" cy="19002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000" smtClean="0"/>
              <a:t>Часто понятия которыми оперирует человек нечеткие: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sz="2000" smtClean="0"/>
              <a:t>Мягкий, быстрый, высокий, умный, красивый, медленный, темный, светлый, и так далее..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sz="2000" smtClean="0"/>
              <a:t>Вводится специальная функция которая показывает с какой силой какой-то элемент множества принадлежит данному понятию и соответствующие операции на нечетких множествах. </a:t>
            </a:r>
          </a:p>
        </p:txBody>
      </p:sp>
      <p:pic>
        <p:nvPicPr>
          <p:cNvPr id="2458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42988" y="3500438"/>
            <a:ext cx="6264275" cy="3081337"/>
          </a:xfrm>
          <a:noFill/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8E7AD8-D9EA-40C7-9560-D1864E4D4055}" type="slidenum">
              <a:rPr lang="ru-RU" smtClean="0"/>
              <a:pPr>
                <a:defRPr/>
              </a:pPr>
              <a:t>5</a:t>
            </a:fld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435975" cy="777875"/>
          </a:xfrm>
        </p:spPr>
        <p:txBody>
          <a:bodyPr/>
          <a:lstStyle/>
          <a:p>
            <a:pPr eaLnBrk="1" hangingPunct="1"/>
            <a:r>
              <a:rPr lang="ru-RU" sz="2800" smtClean="0"/>
              <a:t>теория алгоритмов</a:t>
            </a:r>
            <a:br>
              <a:rPr lang="ru-RU" sz="2800" smtClean="0"/>
            </a:br>
            <a:endParaRPr lang="ru-RU" sz="2800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908050"/>
            <a:ext cx="8229600" cy="1728788"/>
          </a:xfrm>
        </p:spPr>
        <p:txBody>
          <a:bodyPr/>
          <a:lstStyle/>
          <a:p>
            <a:pPr eaLnBrk="1" hangingPunct="1"/>
            <a:r>
              <a:rPr lang="ru-RU" smtClean="0"/>
              <a:t>Сложность алгоритмов и разрешимость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395536" y="1735526"/>
            <a:ext cx="8424936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/>
            <a:r>
              <a:rPr lang="ru-RU" sz="2400" dirty="0"/>
              <a:t>В рамках классической теории осуществляется классификация задач по классам сложности (</a:t>
            </a:r>
            <a:r>
              <a:rPr lang="ru-RU" sz="2400" dirty="0">
                <a:hlinkClick r:id="rId2" tooltip="Класс P"/>
              </a:rPr>
              <a:t>P-сложные</a:t>
            </a:r>
            <a:r>
              <a:rPr lang="ru-RU" sz="2400" dirty="0"/>
              <a:t>, </a:t>
            </a:r>
            <a:r>
              <a:rPr lang="ru-RU" sz="2400" dirty="0">
                <a:hlinkClick r:id="rId3" tooltip="Класс NP"/>
              </a:rPr>
              <a:t>NP-сложные</a:t>
            </a:r>
            <a:r>
              <a:rPr lang="ru-RU" sz="2400" dirty="0"/>
              <a:t>, экспоненциально сложные и др.). К классу P относятся задачи, которые могут быть решены за время, </a:t>
            </a:r>
            <a:r>
              <a:rPr lang="ru-RU" sz="2400" dirty="0" err="1"/>
              <a:t>полиномиально</a:t>
            </a:r>
            <a:r>
              <a:rPr lang="ru-RU" sz="2400" dirty="0"/>
              <a:t> зависящее от объёма исходных данных, с помощью детерминированной вычислительной машины (например, </a:t>
            </a:r>
            <a:r>
              <a:rPr lang="ru-RU" sz="2400" dirty="0">
                <a:hlinkClick r:id="rId4" tooltip="Машина Тьюринга"/>
              </a:rPr>
              <a:t>машины Тьюринга</a:t>
            </a:r>
            <a:r>
              <a:rPr lang="ru-RU" sz="2400" dirty="0"/>
              <a:t>), а к классу NP — задачи, которые могут быть решены за </a:t>
            </a:r>
            <a:r>
              <a:rPr lang="ru-RU" sz="2400" dirty="0" err="1"/>
              <a:t>полиномиально</a:t>
            </a:r>
            <a:r>
              <a:rPr lang="ru-RU" sz="2400" dirty="0"/>
              <a:t> выраженное время с помощью </a:t>
            </a:r>
            <a:r>
              <a:rPr lang="ru-RU" sz="2400" dirty="0">
                <a:hlinkClick r:id="rId5" tooltip="Недетерминированная машина Тьюринга"/>
              </a:rPr>
              <a:t>недетерминированной вычислительной машины</a:t>
            </a:r>
            <a:r>
              <a:rPr lang="ru-RU" sz="2400" dirty="0"/>
              <a:t>, то есть машины, следующее состояние которой не всегда однозначно определяется предыдущими. 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B2D44-3B01-4C50-8482-239431B7C473}" type="slidenum">
              <a:rPr lang="ru-RU" smtClean="0"/>
              <a:pPr>
                <a:defRPr/>
              </a:pPr>
              <a:t>6</a:t>
            </a:fld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Машина Тьюринга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340768"/>
            <a:ext cx="8676456" cy="5184576"/>
          </a:xfrm>
        </p:spPr>
        <p:txBody>
          <a:bodyPr/>
          <a:lstStyle/>
          <a:p>
            <a:pPr algn="just"/>
            <a:r>
              <a:rPr lang="ru-RU" sz="2000" dirty="0" smtClean="0"/>
              <a:t>А</a:t>
            </a:r>
            <a:r>
              <a:rPr lang="ru-RU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бстрактный исполнитель (абстрактная вычислительная машина). Была предложена </a:t>
            </a:r>
            <a:r>
              <a:rPr lang="ru-RU" sz="2000" dirty="0" smtClean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Аланом Тьюрингом </a:t>
            </a:r>
            <a:r>
              <a:rPr lang="ru-RU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1936 году для </a:t>
            </a:r>
            <a:r>
              <a:rPr lang="ru-RU" sz="2000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формализации понятия алгоритма</a:t>
            </a:r>
            <a:r>
              <a:rPr lang="ru-RU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algn="just"/>
            <a:r>
              <a:rPr lang="ru-RU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Машина Тьюринга представляет собой простейшую вычислительную машину с линейной памятью, которая согласно формальным правилам преобразует входные данные с помощью последовательности элементарных действий.</a:t>
            </a:r>
          </a:p>
          <a:p>
            <a:pPr algn="just"/>
            <a:r>
              <a:rPr lang="ru-RU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pPr algn="just"/>
            <a:r>
              <a:rPr lang="ru-RU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Элементарность действий заключается в том, что действие меняет лишь небольшой фрагмент данных в памяти (в случае машины Тьюринга — лишь одну ячейку), и число возможных действий не бесконечно. Несмотря на простоту машины Тьюринга, на ней можно вычислить всё, что можно вычислить на любой другой машине, осуществляющей вычисления с помощью последовательности элементарных действий. Это свойство называется </a:t>
            </a:r>
            <a:r>
              <a:rPr lang="ru-RU" sz="2000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полнотой</a:t>
            </a:r>
            <a:r>
              <a:rPr lang="ru-RU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B2D44-3B01-4C50-8482-239431B7C473}" type="slidenum">
              <a:rPr lang="ru-RU" smtClean="0"/>
              <a:pPr>
                <a:defRPr/>
              </a:pPr>
              <a:t>7</a:t>
            </a:fld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работы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1340768"/>
            <a:ext cx="8496944" cy="5517232"/>
          </a:xfrm>
        </p:spPr>
        <p:txBody>
          <a:bodyPr/>
          <a:lstStyle/>
          <a:p>
            <a:pPr algn="just">
              <a:buNone/>
            </a:pPr>
            <a:r>
              <a:rPr lang="ru-RU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Конкретная машина Тьюринга задаётся перечислением элементов множества букв алфавита A, множества состояний Q и набором правил, по которым работает машина. </a:t>
            </a:r>
          </a:p>
          <a:p>
            <a:pPr algn="just">
              <a:buNone/>
            </a:pPr>
            <a:r>
              <a:rPr lang="ru-RU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Они имеют вид: </a:t>
            </a:r>
          </a:p>
          <a:p>
            <a:pPr algn="just">
              <a:buNone/>
            </a:pPr>
            <a:r>
              <a:rPr lang="ru-RU" sz="2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</a:t>
            </a:r>
            <a:r>
              <a:rPr lang="ru-RU" sz="2000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i</a:t>
            </a:r>
            <a:r>
              <a:rPr lang="ru-RU" sz="2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</a:t>
            </a:r>
            <a:r>
              <a:rPr lang="ru-RU" sz="2000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j</a:t>
            </a:r>
            <a:r>
              <a:rPr lang="ru-RU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→q</a:t>
            </a:r>
            <a:r>
              <a:rPr lang="ru-RU" sz="2000" baseline="-25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i1</a:t>
            </a:r>
            <a:r>
              <a:rPr lang="ru-RU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</a:t>
            </a:r>
            <a:r>
              <a:rPr lang="ru-RU" sz="2000" baseline="-25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j1</a:t>
            </a:r>
            <a:r>
              <a:rPr lang="ru-RU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d</a:t>
            </a:r>
            <a:r>
              <a:rPr lang="ru-RU" sz="2000" baseline="-25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k </a:t>
            </a:r>
          </a:p>
          <a:p>
            <a:pPr algn="just">
              <a:buNone/>
            </a:pPr>
            <a:r>
              <a:rPr lang="ru-RU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(если головка находится в состоянии </a:t>
            </a:r>
            <a:r>
              <a:rPr lang="ru-RU" sz="2000" dirty="0" err="1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q</a:t>
            </a:r>
            <a:r>
              <a:rPr lang="ru-RU" sz="2000" baseline="-25000" dirty="0" err="1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i</a:t>
            </a:r>
            <a:r>
              <a:rPr lang="ru-RU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а в обозреваемой ячейке записана буква </a:t>
            </a:r>
            <a:r>
              <a:rPr lang="ru-RU" sz="2000" dirty="0" err="1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</a:t>
            </a:r>
            <a:r>
              <a:rPr lang="ru-RU" sz="2000" baseline="-25000" dirty="0" err="1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j</a:t>
            </a:r>
            <a:r>
              <a:rPr lang="ru-RU" sz="20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,</a:t>
            </a:r>
            <a:r>
              <a:rPr lang="ru-RU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то головка переходит в состояние </a:t>
            </a:r>
            <a:r>
              <a:rPr lang="ru-RU" sz="20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q</a:t>
            </a:r>
            <a:r>
              <a:rPr lang="ru-RU" sz="2000" baseline="-250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i1</a:t>
            </a:r>
            <a:r>
              <a:rPr lang="ru-RU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в ячейку вместо </a:t>
            </a:r>
            <a:r>
              <a:rPr lang="ru-RU" sz="20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ru-RU" sz="2000" baseline="-250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</a:t>
            </a:r>
            <a:r>
              <a:rPr lang="ru-RU" sz="2000" baseline="-25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записывается </a:t>
            </a:r>
            <a:r>
              <a:rPr lang="ru-RU" sz="20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</a:t>
            </a:r>
            <a:r>
              <a:rPr lang="ru-RU" sz="2000" baseline="-250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j1</a:t>
            </a:r>
            <a:r>
              <a:rPr lang="ru-RU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головка делает движение </a:t>
            </a:r>
            <a:r>
              <a:rPr lang="ru-RU" sz="2000" dirty="0" err="1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d</a:t>
            </a:r>
            <a:r>
              <a:rPr lang="ru-RU" sz="2000" baseline="-25000" dirty="0" err="1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k</a:t>
            </a:r>
            <a:r>
              <a:rPr lang="ru-RU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которое имеет три варианта: на ячейку влево (L), на ячейку вправо (R), остаться на месте (N)). Для каждой возможной конфигурации </a:t>
            </a:r>
          </a:p>
          <a:p>
            <a:pPr algn="just">
              <a:buNone/>
            </a:pPr>
            <a:r>
              <a:rPr lang="ru-RU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&lt;</a:t>
            </a:r>
            <a:r>
              <a:rPr lang="ru-RU" sz="2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</a:t>
            </a:r>
            <a:r>
              <a:rPr lang="ru-RU" sz="2000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i</a:t>
            </a:r>
            <a:r>
              <a:rPr lang="ru-RU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, </a:t>
            </a:r>
            <a:r>
              <a:rPr lang="ru-RU" sz="2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</a:t>
            </a:r>
            <a:r>
              <a:rPr lang="ru-RU" sz="2000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j</a:t>
            </a:r>
            <a:r>
              <a:rPr lang="ru-RU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&gt;</a:t>
            </a:r>
            <a:r>
              <a:rPr lang="ru-RU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имеется ровно одно правило (для недетерминированной машины Тьюринга может быть большее количество правил). Правил нет только для заключительного состояния, попав в которое, машина останавливается. Кроме того, необходимо указать конечное и начальное состояния, начальную конфигурацию на ленте и расположение головки машины.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B2D44-3B01-4C50-8482-239431B7C473}" type="slidenum">
              <a:rPr lang="ru-RU" smtClean="0"/>
              <a:pPr>
                <a:defRPr/>
              </a:pPr>
              <a:t>8</a:t>
            </a:fld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Направления информатики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b="1" dirty="0" smtClean="0"/>
              <a:t>Кибернетика</a:t>
            </a:r>
          </a:p>
          <a:p>
            <a:pPr eaLnBrk="1" hangingPunct="1"/>
            <a:r>
              <a:rPr lang="ru-RU" b="1" dirty="0" smtClean="0"/>
              <a:t>Программирование</a:t>
            </a:r>
            <a:r>
              <a:rPr lang="ru-RU" dirty="0" smtClean="0"/>
              <a:t> </a:t>
            </a:r>
          </a:p>
          <a:p>
            <a:pPr eaLnBrk="1" hangingPunct="1"/>
            <a:r>
              <a:rPr lang="ru-RU" b="1" dirty="0" smtClean="0"/>
              <a:t>Искусственный интеллект</a:t>
            </a:r>
            <a:r>
              <a:rPr lang="ru-RU" dirty="0" smtClean="0"/>
              <a:t> </a:t>
            </a:r>
          </a:p>
          <a:p>
            <a:pPr eaLnBrk="1" hangingPunct="1"/>
            <a:r>
              <a:rPr lang="ru-RU" b="1" dirty="0" smtClean="0"/>
              <a:t>Информационные системы</a:t>
            </a:r>
            <a:r>
              <a:rPr lang="ru-RU" dirty="0" smtClean="0"/>
              <a:t> </a:t>
            </a:r>
          </a:p>
          <a:p>
            <a:pPr eaLnBrk="1" hangingPunct="1"/>
            <a:r>
              <a:rPr lang="ru-RU" dirty="0" smtClean="0"/>
              <a:t> </a:t>
            </a:r>
            <a:r>
              <a:rPr lang="ru-RU" b="1" dirty="0" smtClean="0"/>
              <a:t>Вычислительная техника.</a:t>
            </a:r>
            <a:r>
              <a:rPr lang="ru-RU" dirty="0" smtClean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B2D44-3B01-4C50-8482-239431B7C473}" type="slidenum">
              <a:rPr lang="ru-RU" smtClean="0"/>
              <a:pPr>
                <a:defRPr/>
              </a:pPr>
              <a:t>9</a:t>
            </a:fld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1903</Words>
  <Application>Microsoft Office PowerPoint</Application>
  <PresentationFormat>Экран (4:3)</PresentationFormat>
  <Paragraphs>351</Paragraphs>
  <Slides>46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46</vt:i4>
      </vt:variant>
    </vt:vector>
  </HeadingPairs>
  <TitlesOfParts>
    <vt:vector size="50" baseType="lpstr">
      <vt:lpstr>Оформление по умолчанию</vt:lpstr>
      <vt:lpstr>Формула</vt:lpstr>
      <vt:lpstr>Graph</vt:lpstr>
      <vt:lpstr>Visio</vt:lpstr>
      <vt:lpstr>Информатика  Предмет информатики  </vt:lpstr>
      <vt:lpstr>Основные направления информатики </vt:lpstr>
      <vt:lpstr>Дискретная математика</vt:lpstr>
      <vt:lpstr>логика высказываний, логика предикатов</vt:lpstr>
      <vt:lpstr>теория нечетких множеств</vt:lpstr>
      <vt:lpstr>теория алгоритмов </vt:lpstr>
      <vt:lpstr>Машина Тьюринга</vt:lpstr>
      <vt:lpstr>Принцип работы</vt:lpstr>
      <vt:lpstr>Направления информатики</vt:lpstr>
      <vt:lpstr>Слайд 10</vt:lpstr>
      <vt:lpstr>Нейронные сети</vt:lpstr>
      <vt:lpstr>Виды нейронных сетей</vt:lpstr>
      <vt:lpstr>Методы обучения нейронной сети</vt:lpstr>
      <vt:lpstr>Технологии нейронных сетей</vt:lpstr>
      <vt:lpstr>Слайд 15</vt:lpstr>
      <vt:lpstr>Библиотеки для создания и обучения нейронных сетей. Для построения графов вычислений для распараллеливания  на процессорах и GPU.</vt:lpstr>
      <vt:lpstr>Основные направления</vt:lpstr>
      <vt:lpstr>Слайд 18</vt:lpstr>
      <vt:lpstr>Слайд 19</vt:lpstr>
      <vt:lpstr>Слайд 20</vt:lpstr>
      <vt:lpstr>Слайд 21</vt:lpstr>
      <vt:lpstr>Слайд 22</vt:lpstr>
      <vt:lpstr>Оптимизация с использованием генетического алгоритма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Искусственный интеллект</vt:lpstr>
      <vt:lpstr>Методы познания</vt:lpstr>
      <vt:lpstr>Семантическая сеть</vt:lpstr>
      <vt:lpstr>Слайд 34</vt:lpstr>
      <vt:lpstr>Слайд 35</vt:lpstr>
      <vt:lpstr>Продукционная модель</vt:lpstr>
      <vt:lpstr>Программирование</vt:lpstr>
      <vt:lpstr>Пример на языке пролог</vt:lpstr>
      <vt:lpstr>Пример расчета факториала на haskell и Си и Паскале (рекурсия)</vt:lpstr>
      <vt:lpstr>Пример на Лиспе</vt:lpstr>
      <vt:lpstr>ООП</vt:lpstr>
      <vt:lpstr>Информационные системы</vt:lpstr>
      <vt:lpstr>Вычислительные системы</vt:lpstr>
      <vt:lpstr>Слайд 44</vt:lpstr>
      <vt:lpstr>Квантовый компьютер</vt:lpstr>
      <vt:lpstr>Слайд 46</vt:lpstr>
    </vt:vector>
  </TitlesOfParts>
  <Company>homexp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Информатика  Предмет информатики</dc:title>
  <dc:creator>homexp</dc:creator>
  <cp:lastModifiedBy>Алекс Алексов</cp:lastModifiedBy>
  <cp:revision>49</cp:revision>
  <dcterms:created xsi:type="dcterms:W3CDTF">2015-09-03T15:36:49Z</dcterms:created>
  <dcterms:modified xsi:type="dcterms:W3CDTF">2023-09-07T10:58:07Z</dcterms:modified>
</cp:coreProperties>
</file>